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3"/>
  </p:notesMasterIdLst>
  <p:sldIdLst>
    <p:sldId id="256" r:id="rId2"/>
  </p:sldIdLst>
  <p:sldSz cx="30279975" cy="21386800"/>
  <p:notesSz cx="6858000" cy="9144000"/>
  <p:defaultTextStyle>
    <a:defPPr>
      <a:defRPr lang="ru-RU"/>
    </a:defPPr>
    <a:lvl1pPr marL="0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75110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50220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25330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900440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375550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50660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325771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800881" algn="l" defTabSz="295022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8">
          <p15:clr>
            <a:srgbClr val="A4A3A4"/>
          </p15:clr>
        </p15:guide>
        <p15:guide id="2" pos="6736">
          <p15:clr>
            <a:srgbClr val="A4A3A4"/>
          </p15:clr>
        </p15:guide>
        <p15:guide id="3" orient="horz" pos="6737">
          <p15:clr>
            <a:srgbClr val="A4A3A4"/>
          </p15:clr>
        </p15:guide>
        <p15:guide id="4" pos="95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058" autoAdjust="0"/>
    <p:restoredTop sz="93866" autoAdjust="0"/>
  </p:normalViewPr>
  <p:slideViewPr>
    <p:cSldViewPr>
      <p:cViewPr>
        <p:scale>
          <a:sx n="33" d="100"/>
          <a:sy n="33" d="100"/>
        </p:scale>
        <p:origin x="332" y="-1172"/>
      </p:cViewPr>
      <p:guideLst>
        <p:guide orient="horz" pos="9538"/>
        <p:guide pos="6736"/>
        <p:guide orient="horz" pos="6737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emf"/><Relationship Id="rId4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5B590-FAA7-40F8-B2A9-4C5E9EE9C553}" type="datetimeFigureOut">
              <a:rPr lang="ru-RU" smtClean="0"/>
              <a:pPr/>
              <a:t>19.09.2026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685800"/>
            <a:ext cx="4854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C2360-6752-4134-9051-23A5197D06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263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01713" y="685800"/>
            <a:ext cx="485457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C2360-6752-4134-9051-23A5197D066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685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70998" y="6643781"/>
            <a:ext cx="25737979" cy="45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41996" y="12119186"/>
            <a:ext cx="21195983" cy="54655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58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16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75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3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79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5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30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6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43097-BAE0-4354-91F3-89244FB545E0}" type="datetimeFigureOut">
              <a:rPr lang="ru-RU" smtClean="0"/>
              <a:pPr/>
              <a:t>19.09.2026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0D2B-32E5-4C15-BF8F-275A317733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43097-BAE0-4354-91F3-89244FB545E0}" type="datetimeFigureOut">
              <a:rPr lang="ru-RU" smtClean="0"/>
              <a:pPr/>
              <a:t>19.09.2026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0D2B-32E5-4C15-BF8F-275A317733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1909" y="13743010"/>
            <a:ext cx="25737979" cy="4247656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91909" y="9064644"/>
            <a:ext cx="25737979" cy="4678361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5842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1687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7536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3378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7922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507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30913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675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43097-BAE0-4354-91F3-89244FB545E0}" type="datetimeFigureOut">
              <a:rPr lang="ru-RU" smtClean="0"/>
              <a:pPr/>
              <a:t>19.09.2026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0D2B-32E5-4C15-BF8F-275A317733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43181" y="22035341"/>
            <a:ext cx="31615237" cy="62318759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663083" y="22035341"/>
            <a:ext cx="31615237" cy="62318759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43097-BAE0-4354-91F3-89244FB545E0}" type="datetimeFigureOut">
              <a:rPr lang="ru-RU" smtClean="0"/>
              <a:pPr/>
              <a:t>19.09.2026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0D2B-32E5-4C15-BF8F-275A317733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3999" y="856468"/>
            <a:ext cx="27251978" cy="356446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14001" y="4787278"/>
            <a:ext cx="13378914" cy="1995110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842" indent="0">
              <a:buNone/>
              <a:defRPr sz="6500" b="1"/>
            </a:lvl2pPr>
            <a:lvl3pPr marL="2951687" indent="0">
              <a:buNone/>
              <a:defRPr sz="5800" b="1"/>
            </a:lvl3pPr>
            <a:lvl4pPr marL="4427536" indent="0">
              <a:buNone/>
              <a:defRPr sz="5200" b="1"/>
            </a:lvl4pPr>
            <a:lvl5pPr marL="5903378" indent="0">
              <a:buNone/>
              <a:defRPr sz="5200" b="1"/>
            </a:lvl5pPr>
            <a:lvl6pPr marL="7379220" indent="0">
              <a:buNone/>
              <a:defRPr sz="5200" b="1"/>
            </a:lvl6pPr>
            <a:lvl7pPr marL="8855071" indent="0">
              <a:buNone/>
              <a:defRPr sz="5200" b="1"/>
            </a:lvl7pPr>
            <a:lvl8pPr marL="10330913" indent="0">
              <a:buNone/>
              <a:defRPr sz="5200" b="1"/>
            </a:lvl8pPr>
            <a:lvl9pPr marL="11806755" indent="0">
              <a:buNone/>
              <a:defRPr sz="5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514001" y="6782388"/>
            <a:ext cx="13378914" cy="12322165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5381818" y="4787278"/>
            <a:ext cx="13384170" cy="1995110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842" indent="0">
              <a:buNone/>
              <a:defRPr sz="6500" b="1"/>
            </a:lvl2pPr>
            <a:lvl3pPr marL="2951687" indent="0">
              <a:buNone/>
              <a:defRPr sz="5800" b="1"/>
            </a:lvl3pPr>
            <a:lvl4pPr marL="4427536" indent="0">
              <a:buNone/>
              <a:defRPr sz="5200" b="1"/>
            </a:lvl4pPr>
            <a:lvl5pPr marL="5903378" indent="0">
              <a:buNone/>
              <a:defRPr sz="5200" b="1"/>
            </a:lvl5pPr>
            <a:lvl6pPr marL="7379220" indent="0">
              <a:buNone/>
              <a:defRPr sz="5200" b="1"/>
            </a:lvl6pPr>
            <a:lvl7pPr marL="8855071" indent="0">
              <a:buNone/>
              <a:defRPr sz="5200" b="1"/>
            </a:lvl7pPr>
            <a:lvl8pPr marL="10330913" indent="0">
              <a:buNone/>
              <a:defRPr sz="5200" b="1"/>
            </a:lvl8pPr>
            <a:lvl9pPr marL="11806755" indent="0">
              <a:buNone/>
              <a:defRPr sz="5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15381818" y="6782388"/>
            <a:ext cx="13384170" cy="12322165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43097-BAE0-4354-91F3-89244FB545E0}" type="datetimeFigureOut">
              <a:rPr lang="ru-RU" smtClean="0"/>
              <a:pPr/>
              <a:t>19.09.2026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0D2B-32E5-4C15-BF8F-275A317733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43097-BAE0-4354-91F3-89244FB545E0}" type="datetimeFigureOut">
              <a:rPr lang="ru-RU" smtClean="0"/>
              <a:pPr/>
              <a:t>19.09.2026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0D2B-32E5-4C15-BF8F-275A317733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43097-BAE0-4354-91F3-89244FB545E0}" type="datetimeFigureOut">
              <a:rPr lang="ru-RU" smtClean="0"/>
              <a:pPr/>
              <a:t>19.09.2026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0D2B-32E5-4C15-BF8F-275A317733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4000" y="851512"/>
            <a:ext cx="9961903" cy="3623875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38636" y="851520"/>
            <a:ext cx="16927347" cy="18253041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14000" y="4475388"/>
            <a:ext cx="9961903" cy="14629167"/>
          </a:xfrm>
        </p:spPr>
        <p:txBody>
          <a:bodyPr/>
          <a:lstStyle>
            <a:lvl1pPr marL="0" indent="0">
              <a:buNone/>
              <a:defRPr sz="4500"/>
            </a:lvl1pPr>
            <a:lvl2pPr marL="1475842" indent="0">
              <a:buNone/>
              <a:defRPr sz="3900"/>
            </a:lvl2pPr>
            <a:lvl3pPr marL="2951687" indent="0">
              <a:buNone/>
              <a:defRPr sz="3200"/>
            </a:lvl3pPr>
            <a:lvl4pPr marL="4427536" indent="0">
              <a:buNone/>
              <a:defRPr sz="2900"/>
            </a:lvl4pPr>
            <a:lvl5pPr marL="5903378" indent="0">
              <a:buNone/>
              <a:defRPr sz="2900"/>
            </a:lvl5pPr>
            <a:lvl6pPr marL="7379220" indent="0">
              <a:buNone/>
              <a:defRPr sz="2900"/>
            </a:lvl6pPr>
            <a:lvl7pPr marL="8855071" indent="0">
              <a:buNone/>
              <a:defRPr sz="2900"/>
            </a:lvl7pPr>
            <a:lvl8pPr marL="10330913" indent="0">
              <a:buNone/>
              <a:defRPr sz="2900"/>
            </a:lvl8pPr>
            <a:lvl9pPr marL="11806755" indent="0">
              <a:buNone/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43097-BAE0-4354-91F3-89244FB545E0}" type="datetimeFigureOut">
              <a:rPr lang="ru-RU" smtClean="0"/>
              <a:pPr/>
              <a:t>19.09.2026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0D2B-32E5-4C15-BF8F-275A317733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35086" y="14970760"/>
            <a:ext cx="18167985" cy="1767383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935086" y="1910951"/>
            <a:ext cx="18167985" cy="12832080"/>
          </a:xfrm>
        </p:spPr>
        <p:txBody>
          <a:bodyPr/>
          <a:lstStyle>
            <a:lvl1pPr marL="0" indent="0">
              <a:buNone/>
              <a:defRPr sz="10300"/>
            </a:lvl1pPr>
            <a:lvl2pPr marL="1475842" indent="0">
              <a:buNone/>
              <a:defRPr sz="9000"/>
            </a:lvl2pPr>
            <a:lvl3pPr marL="2951687" indent="0">
              <a:buNone/>
              <a:defRPr sz="7700"/>
            </a:lvl3pPr>
            <a:lvl4pPr marL="4427536" indent="0">
              <a:buNone/>
              <a:defRPr sz="6500"/>
            </a:lvl4pPr>
            <a:lvl5pPr marL="5903378" indent="0">
              <a:buNone/>
              <a:defRPr sz="6500"/>
            </a:lvl5pPr>
            <a:lvl6pPr marL="7379220" indent="0">
              <a:buNone/>
              <a:defRPr sz="6500"/>
            </a:lvl6pPr>
            <a:lvl7pPr marL="8855071" indent="0">
              <a:buNone/>
              <a:defRPr sz="6500"/>
            </a:lvl7pPr>
            <a:lvl8pPr marL="10330913" indent="0">
              <a:buNone/>
              <a:defRPr sz="6500"/>
            </a:lvl8pPr>
            <a:lvl9pPr marL="11806755" indent="0">
              <a:buNone/>
              <a:defRPr sz="6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35086" y="16738147"/>
            <a:ext cx="18167985" cy="2509977"/>
          </a:xfrm>
        </p:spPr>
        <p:txBody>
          <a:bodyPr/>
          <a:lstStyle>
            <a:lvl1pPr marL="0" indent="0">
              <a:buNone/>
              <a:defRPr sz="4500"/>
            </a:lvl1pPr>
            <a:lvl2pPr marL="1475842" indent="0">
              <a:buNone/>
              <a:defRPr sz="3900"/>
            </a:lvl2pPr>
            <a:lvl3pPr marL="2951687" indent="0">
              <a:buNone/>
              <a:defRPr sz="3200"/>
            </a:lvl3pPr>
            <a:lvl4pPr marL="4427536" indent="0">
              <a:buNone/>
              <a:defRPr sz="2900"/>
            </a:lvl4pPr>
            <a:lvl5pPr marL="5903378" indent="0">
              <a:buNone/>
              <a:defRPr sz="2900"/>
            </a:lvl5pPr>
            <a:lvl6pPr marL="7379220" indent="0">
              <a:buNone/>
              <a:defRPr sz="2900"/>
            </a:lvl6pPr>
            <a:lvl7pPr marL="8855071" indent="0">
              <a:buNone/>
              <a:defRPr sz="2900"/>
            </a:lvl7pPr>
            <a:lvl8pPr marL="10330913" indent="0">
              <a:buNone/>
              <a:defRPr sz="2900"/>
            </a:lvl8pPr>
            <a:lvl9pPr marL="11806755" indent="0">
              <a:buNone/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43097-BAE0-4354-91F3-89244FB545E0}" type="datetimeFigureOut">
              <a:rPr lang="ru-RU" smtClean="0"/>
              <a:pPr/>
              <a:t>19.09.2026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0D2B-32E5-4C15-BF8F-275A317733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43097-BAE0-4354-91F3-89244FB545E0}" type="datetimeFigureOut">
              <a:rPr lang="ru-RU" smtClean="0"/>
              <a:pPr/>
              <a:t>19.09.2026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0D2B-32E5-4C15-BF8F-275A317733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1344535" y="3782297"/>
            <a:ext cx="15933784" cy="80571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543185" y="3782297"/>
            <a:ext cx="47296691" cy="80571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43097-BAE0-4354-91F3-89244FB545E0}" type="datetimeFigureOut">
              <a:rPr lang="ru-RU" smtClean="0"/>
              <a:pPr/>
              <a:t>19.09.2026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0D2B-32E5-4C15-BF8F-275A317733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3999" y="856468"/>
            <a:ext cx="27251978" cy="3564467"/>
          </a:xfrm>
          <a:prstGeom prst="rect">
            <a:avLst/>
          </a:prstGeom>
        </p:spPr>
        <p:txBody>
          <a:bodyPr vert="horz" lIns="295168" tIns="147587" rIns="295168" bIns="14758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13999" y="4990258"/>
            <a:ext cx="27251978" cy="14114300"/>
          </a:xfrm>
          <a:prstGeom prst="rect">
            <a:avLst/>
          </a:prstGeom>
        </p:spPr>
        <p:txBody>
          <a:bodyPr vert="horz" lIns="295168" tIns="147587" rIns="295168" bIns="14758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514005" y="19822397"/>
            <a:ext cx="7065327" cy="1138649"/>
          </a:xfrm>
          <a:prstGeom prst="rect">
            <a:avLst/>
          </a:prstGeom>
        </p:spPr>
        <p:txBody>
          <a:bodyPr vert="horz" lIns="295168" tIns="147587" rIns="295168" bIns="147587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43097-BAE0-4354-91F3-89244FB545E0}" type="datetimeFigureOut">
              <a:rPr lang="ru-RU" smtClean="0"/>
              <a:pPr/>
              <a:t>19.09.2026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345665" y="19822397"/>
            <a:ext cx="9588659" cy="1138649"/>
          </a:xfrm>
          <a:prstGeom prst="rect">
            <a:avLst/>
          </a:prstGeom>
        </p:spPr>
        <p:txBody>
          <a:bodyPr vert="horz" lIns="295168" tIns="147587" rIns="295168" bIns="147587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21700656" y="19822397"/>
            <a:ext cx="7065327" cy="1138649"/>
          </a:xfrm>
          <a:prstGeom prst="rect">
            <a:avLst/>
          </a:prstGeom>
        </p:spPr>
        <p:txBody>
          <a:bodyPr vert="horz" lIns="295168" tIns="147587" rIns="295168" bIns="147587" rtlCol="0" anchor="ctr"/>
          <a:lstStyle>
            <a:lvl1pPr algn="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00D2B-32E5-4C15-BF8F-275A317733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2951687" rtl="0" eaLnBrk="1" latinLnBrk="0" hangingPunct="1">
        <a:spcBef>
          <a:spcPct val="0"/>
        </a:spcBef>
        <a:buNone/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06882" indent="-1106882" algn="l" defTabSz="2951687" rtl="0" eaLnBrk="1" latinLnBrk="0" hangingPunct="1">
        <a:spcBef>
          <a:spcPct val="20000"/>
        </a:spcBef>
        <a:buFont typeface="Arial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8249" indent="-922404" algn="l" defTabSz="2951687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89610" indent="-737926" algn="l" defTabSz="2951687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5452" indent="-737926" algn="l" defTabSz="2951687" rtl="0" eaLnBrk="1" latinLnBrk="0" hangingPunct="1">
        <a:spcBef>
          <a:spcPct val="20000"/>
        </a:spcBef>
        <a:buFont typeface="Arial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1304" indent="-737926" algn="l" defTabSz="2951687" rtl="0" eaLnBrk="1" latinLnBrk="0" hangingPunct="1">
        <a:spcBef>
          <a:spcPct val="20000"/>
        </a:spcBef>
        <a:buFont typeface="Arial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7146" indent="-737926" algn="l" defTabSz="2951687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2988" indent="-737926" algn="l" defTabSz="2951687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68833" indent="-737926" algn="l" defTabSz="2951687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4681" indent="-737926" algn="l" defTabSz="2951687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9516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5842" algn="l" defTabSz="29516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1687" algn="l" defTabSz="29516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7536" algn="l" defTabSz="29516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3378" algn="l" defTabSz="29516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79220" algn="l" defTabSz="29516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5071" algn="l" defTabSz="29516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30913" algn="l" defTabSz="29516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6755" algn="l" defTabSz="29516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13" Type="http://schemas.openxmlformats.org/officeDocument/2006/relationships/image" Target="../media/image5.png"/><Relationship Id="rId18" Type="http://schemas.openxmlformats.org/officeDocument/2006/relationships/image" Target="../media/image10.pn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13.pn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4.wmf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8.png"/><Relationship Id="rId20" Type="http://schemas.openxmlformats.org/officeDocument/2006/relationships/image" Target="../media/image12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5" Type="http://schemas.openxmlformats.org/officeDocument/2006/relationships/image" Target="../media/image7.png"/><Relationship Id="rId23" Type="http://schemas.openxmlformats.org/officeDocument/2006/relationships/image" Target="../media/image15.png"/><Relationship Id="rId10" Type="http://schemas.openxmlformats.org/officeDocument/2006/relationships/image" Target="../media/image3.wmf"/><Relationship Id="rId19" Type="http://schemas.openxmlformats.org/officeDocument/2006/relationships/image" Target="../media/image11.png"/><Relationship Id="rId4" Type="http://schemas.openxmlformats.org/officeDocument/2006/relationships/hyperlink" Target="https://sfmconference.org/sfm26/conferences_workshops/laser-physics-and-photonics-xxviii/preliminary/3741/" TargetMode="External"/><Relationship Id="rId9" Type="http://schemas.openxmlformats.org/officeDocument/2006/relationships/oleObject" Target="../embeddings/oleObject3.bin"/><Relationship Id="rId14" Type="http://schemas.openxmlformats.org/officeDocument/2006/relationships/image" Target="../media/image6.png"/><Relationship Id="rId2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Заголовок 1"/>
          <p:cNvSpPr txBox="1">
            <a:spLocks/>
          </p:cNvSpPr>
          <p:nvPr/>
        </p:nvSpPr>
        <p:spPr>
          <a:xfrm>
            <a:off x="0" y="0"/>
            <a:ext cx="29829620" cy="1493175"/>
          </a:xfrm>
          <a:prstGeom prst="rect">
            <a:avLst/>
          </a:prstGeom>
        </p:spPr>
        <p:txBody>
          <a:bodyPr vert="horz" lIns="295168" tIns="147587" rIns="295168" bIns="147587" rtlCol="0" anchor="ctr">
            <a:normAutofit/>
          </a:bodyPr>
          <a:lstStyle>
            <a:lvl1pPr algn="ctr" defTabSz="2951687" rtl="0" eaLnBrk="1" latinLnBrk="0" hangingPunct="1">
              <a:spcBef>
                <a:spcPct val="0"/>
              </a:spcBef>
              <a:buNone/>
              <a:defRPr sz="14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Atom-field entanglement in two-atom model with degenerate two-photon Raman 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transitions</a:t>
            </a:r>
            <a:endParaRPr lang="ru-RU" sz="4800" b="1" cap="sm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3" name="Прямоугольник 172"/>
          <p:cNvSpPr/>
          <p:nvPr/>
        </p:nvSpPr>
        <p:spPr>
          <a:xfrm>
            <a:off x="2826619" y="1908424"/>
            <a:ext cx="268035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libri" pitchFamily="34" charset="0"/>
                <a:cs typeface="Calibri" pitchFamily="34" charset="0"/>
              </a:rPr>
              <a:t>Samara National Research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University</a:t>
            </a:r>
            <a:endParaRPr lang="ru-RU" sz="24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7" name="Прямоугольник 176"/>
          <p:cNvSpPr/>
          <p:nvPr/>
        </p:nvSpPr>
        <p:spPr>
          <a:xfrm>
            <a:off x="7741059" y="900312"/>
            <a:ext cx="14797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 err="1" smtClean="0">
                <a:latin typeface="Calibri" pitchFamily="34" charset="0"/>
                <a:cs typeface="Calibri" pitchFamily="34" charset="0"/>
              </a:rPr>
              <a:t>Rodion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b="1" dirty="0" err="1" smtClean="0">
                <a:latin typeface="Calibri" pitchFamily="34" charset="0"/>
                <a:cs typeface="Calibri" pitchFamily="34" charset="0"/>
              </a:rPr>
              <a:t>Zakharov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, Ali Othman and Eugene </a:t>
            </a:r>
            <a:r>
              <a:rPr lang="en-US" sz="3600" b="1" dirty="0" err="1" smtClean="0">
                <a:latin typeface="Calibri" pitchFamily="34" charset="0"/>
                <a:cs typeface="Calibri" pitchFamily="34" charset="0"/>
              </a:rPr>
              <a:t>Bashkirov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 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79" name="Прямая соединительная линия 178"/>
          <p:cNvCxnSpPr/>
          <p:nvPr/>
        </p:nvCxnSpPr>
        <p:spPr>
          <a:xfrm>
            <a:off x="10315451" y="3536819"/>
            <a:ext cx="0" cy="1742171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4" name="Rectangle 18"/>
          <p:cNvSpPr>
            <a:spLocks noChangeArrowheads="1"/>
          </p:cNvSpPr>
          <p:nvPr/>
        </p:nvSpPr>
        <p:spPr bwMode="auto">
          <a:xfrm>
            <a:off x="33918665" y="-2740810"/>
            <a:ext cx="213868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5" name="Rectangle 21"/>
          <p:cNvSpPr>
            <a:spLocks noChangeArrowheads="1"/>
          </p:cNvSpPr>
          <p:nvPr/>
        </p:nvSpPr>
        <p:spPr bwMode="auto">
          <a:xfrm>
            <a:off x="33918665" y="-2740810"/>
            <a:ext cx="213868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6" name="Rectangle 23"/>
          <p:cNvSpPr>
            <a:spLocks noChangeArrowheads="1"/>
          </p:cNvSpPr>
          <p:nvPr/>
        </p:nvSpPr>
        <p:spPr bwMode="auto">
          <a:xfrm>
            <a:off x="33918665" y="-2740810"/>
            <a:ext cx="213868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7" name="Rectangle 25"/>
          <p:cNvSpPr>
            <a:spLocks noChangeArrowheads="1"/>
          </p:cNvSpPr>
          <p:nvPr/>
        </p:nvSpPr>
        <p:spPr bwMode="auto">
          <a:xfrm>
            <a:off x="33918665" y="-2740810"/>
            <a:ext cx="213868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2" name="Овал 191"/>
          <p:cNvSpPr/>
          <p:nvPr/>
        </p:nvSpPr>
        <p:spPr>
          <a:xfrm>
            <a:off x="234331" y="2988544"/>
            <a:ext cx="864096" cy="864096"/>
          </a:xfrm>
          <a:prstGeom prst="ellips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211" name="Овал 210"/>
          <p:cNvSpPr/>
          <p:nvPr/>
        </p:nvSpPr>
        <p:spPr>
          <a:xfrm>
            <a:off x="9027147" y="3718926"/>
            <a:ext cx="864096" cy="864096"/>
          </a:xfrm>
          <a:prstGeom prst="ellips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ru-RU" dirty="0"/>
          </a:p>
        </p:txBody>
      </p:sp>
      <p:sp>
        <p:nvSpPr>
          <p:cNvPr id="220" name="TextBox 219"/>
          <p:cNvSpPr txBox="1"/>
          <p:nvPr/>
        </p:nvSpPr>
        <p:spPr>
          <a:xfrm>
            <a:off x="10567400" y="3870536"/>
            <a:ext cx="4788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Computer </a:t>
            </a:r>
            <a:r>
              <a:rPr lang="en-US" sz="3600" b="1" dirty="0" err="1" smtClean="0">
                <a:latin typeface="Calibri" pitchFamily="34" charset="0"/>
                <a:cs typeface="Calibri" pitchFamily="34" charset="0"/>
              </a:rPr>
              <a:t>modelling</a:t>
            </a:r>
            <a:endParaRPr lang="ru-RU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3" name="Прямоугольник 252"/>
          <p:cNvSpPr/>
          <p:nvPr/>
        </p:nvSpPr>
        <p:spPr>
          <a:xfrm>
            <a:off x="6029852" y="20931331"/>
            <a:ext cx="219995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cap="all" dirty="0">
                <a:solidFill>
                  <a:srgbClr val="333333"/>
                </a:solidFill>
                <a:latin typeface="OpenSansBold"/>
              </a:rPr>
              <a:t>Samara, Russia	</a:t>
            </a:r>
            <a:r>
              <a:rPr lang="en-US" sz="1400" cap="all" dirty="0" smtClean="0">
                <a:solidFill>
                  <a:srgbClr val="333333"/>
                </a:solidFill>
                <a:latin typeface="OpenSansBold"/>
              </a:rPr>
              <a:t>SFM-2018</a:t>
            </a:r>
            <a:endParaRPr lang="en-US" sz="1400" b="0" i="0" dirty="0">
              <a:solidFill>
                <a:srgbClr val="333333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7998292"/>
              </p:ext>
            </p:extLst>
          </p:nvPr>
        </p:nvGraphicFramePr>
        <p:xfrm>
          <a:off x="1242443" y="1188344"/>
          <a:ext cx="3549103" cy="1635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" name="CorelDRAW" r:id="rId5" imgW="3084120" imgH="1440360" progId="">
                  <p:embed/>
                </p:oleObj>
              </mc:Choice>
              <mc:Fallback>
                <p:oleObj name="CorelDRAW" r:id="rId5" imgW="3084120" imgH="144036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2443" y="1188344"/>
                        <a:ext cx="3549103" cy="16353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1" name="Прямая соединительная линия 330"/>
          <p:cNvCxnSpPr/>
          <p:nvPr/>
        </p:nvCxnSpPr>
        <p:spPr>
          <a:xfrm>
            <a:off x="1106811" y="1052712"/>
            <a:ext cx="287112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Прямая соединительная линия 331"/>
          <p:cNvCxnSpPr/>
          <p:nvPr/>
        </p:nvCxnSpPr>
        <p:spPr>
          <a:xfrm>
            <a:off x="-70736" y="20918536"/>
            <a:ext cx="303507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Прямая соединительная линия 333"/>
          <p:cNvCxnSpPr/>
          <p:nvPr/>
        </p:nvCxnSpPr>
        <p:spPr>
          <a:xfrm>
            <a:off x="9071150" y="3394170"/>
            <a:ext cx="214857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рямоугольник 133"/>
          <p:cNvSpPr/>
          <p:nvPr/>
        </p:nvSpPr>
        <p:spPr>
          <a:xfrm>
            <a:off x="4626819" y="8029104"/>
            <a:ext cx="4104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ru-RU" sz="2000" dirty="0" smtClean="0">
              <a:latin typeface="Verdana" pitchFamily="34" charset="0"/>
            </a:endParaRPr>
          </a:p>
          <a:p>
            <a:pPr algn="just"/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3" name="Text Box 7"/>
          <p:cNvSpPr txBox="1">
            <a:spLocks noChangeArrowheads="1"/>
          </p:cNvSpPr>
          <p:nvPr/>
        </p:nvSpPr>
        <p:spPr bwMode="auto">
          <a:xfrm>
            <a:off x="450726" y="10577619"/>
            <a:ext cx="52562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Hamiltonian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4" name="Text Box 7"/>
          <p:cNvSpPr txBox="1">
            <a:spLocks noChangeArrowheads="1"/>
          </p:cNvSpPr>
          <p:nvPr/>
        </p:nvSpPr>
        <p:spPr bwMode="auto">
          <a:xfrm>
            <a:off x="496907" y="11764846"/>
            <a:ext cx="52562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Thermal initial field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45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109818"/>
              </p:ext>
            </p:extLst>
          </p:nvPr>
        </p:nvGraphicFramePr>
        <p:xfrm>
          <a:off x="745543" y="13775779"/>
          <a:ext cx="1907906" cy="481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" name="Equation" r:id="rId7" imgW="1206360" imgH="304560" progId="Equation.DSMT4">
                  <p:embed/>
                </p:oleObj>
              </mc:Choice>
              <mc:Fallback>
                <p:oleObj name="Equation" r:id="rId7" imgW="1206360" imgH="304560" progId="Equation.DSMT4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543" y="13775779"/>
                        <a:ext cx="1907906" cy="48139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47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029451"/>
              </p:ext>
            </p:extLst>
          </p:nvPr>
        </p:nvGraphicFramePr>
        <p:xfrm>
          <a:off x="749394" y="14971373"/>
          <a:ext cx="4392488" cy="560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" name="Equation" r:id="rId9" imgW="2209680" imgH="279360" progId="Equation.DSMT4">
                  <p:embed/>
                </p:oleObj>
              </mc:Choice>
              <mc:Fallback>
                <p:oleObj name="Equation" r:id="rId9" imgW="2209680" imgH="27936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394" y="14971373"/>
                        <a:ext cx="4392488" cy="56039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" name="TextBox 173"/>
          <p:cNvSpPr txBox="1"/>
          <p:nvPr/>
        </p:nvSpPr>
        <p:spPr>
          <a:xfrm>
            <a:off x="8810117" y="15702303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dirty="0" smtClean="0"/>
              <a:t>(4)</a:t>
            </a:r>
            <a:endParaRPr lang="ru-RU" sz="2400" dirty="0"/>
          </a:p>
        </p:txBody>
      </p:sp>
      <p:sp>
        <p:nvSpPr>
          <p:cNvPr id="176" name="TextBox 175"/>
          <p:cNvSpPr txBox="1"/>
          <p:nvPr/>
        </p:nvSpPr>
        <p:spPr>
          <a:xfrm>
            <a:off x="8882628" y="14418688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(2)</a:t>
            </a:r>
            <a:endParaRPr lang="ru-RU" sz="2400" dirty="0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1" name="TextBox 180"/>
          <p:cNvSpPr txBox="1"/>
          <p:nvPr/>
        </p:nvSpPr>
        <p:spPr>
          <a:xfrm>
            <a:off x="626157" y="17182229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Linear entropy</a:t>
            </a:r>
            <a:r>
              <a:rPr lang="en-US" sz="2400" b="1" dirty="0" smtClean="0"/>
              <a:t>)</a:t>
            </a:r>
            <a:endParaRPr lang="ru-RU" sz="2400" b="1" dirty="0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86" name="Rectangle 62"/>
          <p:cNvSpPr>
            <a:spLocks noChangeArrowheads="1"/>
          </p:cNvSpPr>
          <p:nvPr/>
        </p:nvSpPr>
        <p:spPr bwMode="auto">
          <a:xfrm>
            <a:off x="0" y="1374775"/>
            <a:ext cx="302799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. 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1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1" name="Rectangle 77"/>
          <p:cNvSpPr>
            <a:spLocks noChangeArrowheads="1"/>
          </p:cNvSpPr>
          <p:nvPr/>
        </p:nvSpPr>
        <p:spPr bwMode="auto">
          <a:xfrm>
            <a:off x="0" y="1374775"/>
            <a:ext cx="302799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. 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1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14" name="Rectangle 90"/>
          <p:cNvSpPr>
            <a:spLocks noChangeArrowheads="1"/>
          </p:cNvSpPr>
          <p:nvPr/>
        </p:nvSpPr>
        <p:spPr bwMode="auto">
          <a:xfrm>
            <a:off x="0" y="1603375"/>
            <a:ext cx="302799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48000" algn="ctr"/>
                <a:tab pos="6032500" algn="r"/>
              </a:tabLst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. </a:t>
            </a: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Text Box 7"/>
          <p:cNvSpPr txBox="1">
            <a:spLocks noChangeArrowheads="1"/>
          </p:cNvSpPr>
          <p:nvPr/>
        </p:nvSpPr>
        <p:spPr bwMode="auto">
          <a:xfrm>
            <a:off x="1314451" y="3132560"/>
            <a:ext cx="52562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Model description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0" name="Rectangle 8"/>
          <p:cNvSpPr>
            <a:spLocks noChangeArrowheads="1"/>
          </p:cNvSpPr>
          <p:nvPr/>
        </p:nvSpPr>
        <p:spPr bwMode="auto">
          <a:xfrm>
            <a:off x="234331" y="3996656"/>
            <a:ext cx="842486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Verdana" panose="020B0604030504040204" pitchFamily="34" charset="0"/>
              </a:rPr>
              <a:t> </a:t>
            </a:r>
            <a:r>
              <a:rPr lang="ru-RU" sz="2000" dirty="0" err="1" smtClean="0">
                <a:latin typeface="Verdana" panose="020B0604030504040204" pitchFamily="34" charset="0"/>
              </a:rPr>
              <a:t>The</a:t>
            </a:r>
            <a:r>
              <a:rPr lang="ru-RU" sz="2000" dirty="0" smtClean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system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consists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of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two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en-US" sz="2000" dirty="0">
                <a:latin typeface="Verdana" panose="020B0604030504040204" pitchFamily="34" charset="0"/>
              </a:rPr>
              <a:t>identical </a:t>
            </a:r>
            <a:r>
              <a:rPr lang="en-US" sz="2000" dirty="0" err="1">
                <a:latin typeface="Verdana" panose="020B0604030504040204" pitchFamily="34" charset="0"/>
              </a:rPr>
              <a:t>qubits</a:t>
            </a:r>
            <a:r>
              <a:rPr lang="en-US" sz="2000" dirty="0">
                <a:latin typeface="Verdana" panose="020B0604030504040204" pitchFamily="34" charset="0"/>
              </a:rPr>
              <a:t> interacting with</a:t>
            </a:r>
            <a:r>
              <a:rPr lang="ru-RU" sz="2000" dirty="0">
                <a:latin typeface="Verdana" panose="020B0604030504040204" pitchFamily="34" charset="0"/>
              </a:rPr>
              <a:t> a</a:t>
            </a:r>
            <a:r>
              <a:rPr lang="en-US" sz="2000" dirty="0">
                <a:latin typeface="Verdana" panose="020B0604030504040204" pitchFamily="34" charset="0"/>
              </a:rPr>
              <a:t> one-mode thermal </a:t>
            </a:r>
            <a:r>
              <a:rPr lang="ru-RU" sz="2000" dirty="0" err="1">
                <a:latin typeface="Verdana" panose="020B0604030504040204" pitchFamily="34" charset="0"/>
              </a:rPr>
              <a:t>cavity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en-US" sz="2000" dirty="0">
                <a:latin typeface="Verdana" panose="020B0604030504040204" pitchFamily="34" charset="0"/>
              </a:rPr>
              <a:t>m</a:t>
            </a:r>
            <a:r>
              <a:rPr lang="ru-RU" sz="2000" dirty="0">
                <a:latin typeface="Verdana" panose="020B0604030504040204" pitchFamily="34" charset="0"/>
              </a:rPr>
              <a:t>o</a:t>
            </a:r>
            <a:r>
              <a:rPr lang="en-US" sz="2000" dirty="0">
                <a:latin typeface="Verdana" panose="020B0604030504040204" pitchFamily="34" charset="0"/>
              </a:rPr>
              <a:t>d</a:t>
            </a:r>
            <a:r>
              <a:rPr lang="ru-RU" sz="2000" dirty="0">
                <a:latin typeface="Verdana" panose="020B0604030504040204" pitchFamily="34" charset="0"/>
              </a:rPr>
              <a:t>e </a:t>
            </a:r>
            <a:endParaRPr lang="en-US" sz="2000" dirty="0">
              <a:latin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Verdana" panose="020B0604030504040204" pitchFamily="34" charset="0"/>
              </a:rPr>
              <a:t> </a:t>
            </a:r>
            <a:r>
              <a:rPr lang="en-US" sz="2000" dirty="0" smtClean="0">
                <a:latin typeface="Verdana" panose="020B0604030504040204" pitchFamily="34" charset="0"/>
              </a:rPr>
              <a:t>Atoms have two degenerate energy. The atoms interact through the virtual levels</a:t>
            </a:r>
            <a:endParaRPr lang="en-US" sz="2000" dirty="0">
              <a:latin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Verdana" panose="020B0604030504040204" pitchFamily="34" charset="0"/>
              </a:rPr>
              <a:t> T</a:t>
            </a:r>
            <a:r>
              <a:rPr lang="ru-RU" sz="2000" dirty="0" err="1">
                <a:latin typeface="Verdana" panose="020B0604030504040204" pitchFamily="34" charset="0"/>
              </a:rPr>
              <a:t>he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atom-field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coupling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is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en-US" sz="2000" dirty="0" err="1" smtClean="0">
                <a:latin typeface="Verdana" panose="020B0604030504040204" pitchFamily="34" charset="0"/>
              </a:rPr>
              <a:t>differenet</a:t>
            </a:r>
            <a:r>
              <a:rPr lang="ru-RU" sz="2000" dirty="0" smtClean="0">
                <a:latin typeface="Verdana" panose="020B0604030504040204" pitchFamily="34" charset="0"/>
              </a:rPr>
              <a:t> </a:t>
            </a:r>
            <a:r>
              <a:rPr lang="ru-RU" sz="2000" dirty="0">
                <a:latin typeface="Verdana" panose="020B0604030504040204" pitchFamily="34" charset="0"/>
              </a:rPr>
              <a:t>(</a:t>
            </a:r>
            <a:r>
              <a:rPr lang="ru-RU" sz="2000" dirty="0" err="1">
                <a:latin typeface="Verdana" panose="020B0604030504040204" pitchFamily="34" charset="0"/>
              </a:rPr>
              <a:t>thus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we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en-US" sz="2000" dirty="0" smtClean="0">
                <a:latin typeface="Verdana" panose="020B0604030504040204" pitchFamily="34" charset="0"/>
              </a:rPr>
              <a:t>take into account</a:t>
            </a:r>
            <a:r>
              <a:rPr lang="ru-RU" sz="2000" dirty="0" smtClean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the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dependence</a:t>
            </a:r>
            <a:r>
              <a:rPr lang="en-US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of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the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spatial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structure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of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the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cavity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mode</a:t>
            </a:r>
            <a:r>
              <a:rPr lang="ru-RU" sz="2000" dirty="0">
                <a:latin typeface="Verdana" panose="020B0604030504040204" pitchFamily="34" charset="0"/>
              </a:rPr>
              <a:t>)</a:t>
            </a:r>
            <a:endParaRPr lang="en-US" sz="2000" dirty="0">
              <a:latin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Verdana" panose="020B0604030504040204" pitchFamily="34" charset="0"/>
              </a:rPr>
              <a:t> The atoms </a:t>
            </a:r>
            <a:r>
              <a:rPr lang="en-US" sz="2000" dirty="0">
                <a:latin typeface="Verdana" panose="020B0604030504040204" pitchFamily="34" charset="0"/>
              </a:rPr>
              <a:t>are </a:t>
            </a:r>
            <a:r>
              <a:rPr lang="en-US" sz="2000" dirty="0" err="1">
                <a:latin typeface="Verdana" panose="020B0604030504040204" pitchFamily="34" charset="0"/>
              </a:rPr>
              <a:t>asumed</a:t>
            </a:r>
            <a:r>
              <a:rPr lang="en-US" sz="2000" dirty="0">
                <a:latin typeface="Verdana" panose="020B0604030504040204" pitchFamily="34" charset="0"/>
              </a:rPr>
              <a:t> to prepared in separable </a:t>
            </a:r>
            <a:r>
              <a:rPr lang="en-US" sz="2000" dirty="0" err="1" smtClean="0">
                <a:latin typeface="Verdana" panose="020B0604030504040204" pitchFamily="34" charset="0"/>
              </a:rPr>
              <a:t>noncoherent</a:t>
            </a:r>
            <a:r>
              <a:rPr lang="en-US" sz="2000" dirty="0" smtClean="0">
                <a:latin typeface="Verdana" panose="020B0604030504040204" pitchFamily="34" charset="0"/>
              </a:rPr>
              <a:t>, separable coherent or </a:t>
            </a:r>
            <a:r>
              <a:rPr lang="en-US" sz="2000" dirty="0">
                <a:latin typeface="Verdana" panose="020B0604030504040204" pitchFamily="34" charset="0"/>
              </a:rPr>
              <a:t>entangled initial </a:t>
            </a:r>
            <a:r>
              <a:rPr lang="en-US" sz="2000" dirty="0" smtClean="0">
                <a:latin typeface="Verdana" panose="020B0604030504040204" pitchFamily="34" charset="0"/>
              </a:rPr>
              <a:t>states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Verdana" panose="020B0604030504040204" pitchFamily="34" charset="0"/>
              </a:rPr>
              <a:t> </a:t>
            </a:r>
            <a:r>
              <a:rPr lang="en-US" sz="2000" dirty="0" smtClean="0">
                <a:latin typeface="Verdana" panose="020B0604030504040204" pitchFamily="34" charset="0"/>
              </a:rPr>
              <a:t>The field is in coherent state</a:t>
            </a:r>
            <a:endParaRPr lang="en-US" sz="2000" dirty="0">
              <a:latin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000" dirty="0" err="1">
                <a:latin typeface="Verdana" panose="020B0604030504040204" pitchFamily="34" charset="0"/>
              </a:rPr>
              <a:t>Assume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that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the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total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atom-cavity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interaction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time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is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considerably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less</a:t>
            </a:r>
            <a:r>
              <a:rPr lang="en-US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than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the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cavity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lifetime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and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that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we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can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ignore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the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effects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of</a:t>
            </a:r>
            <a:r>
              <a:rPr lang="ru-RU" sz="2000" dirty="0">
                <a:latin typeface="Verdana" panose="020B0604030504040204" pitchFamily="34" charset="0"/>
              </a:rPr>
              <a:t> </a:t>
            </a:r>
            <a:r>
              <a:rPr lang="ru-RU" sz="2000" dirty="0" err="1">
                <a:latin typeface="Verdana" panose="020B0604030504040204" pitchFamily="34" charset="0"/>
              </a:rPr>
              <a:t>cavity</a:t>
            </a:r>
            <a:r>
              <a:rPr lang="en-US" sz="2000" dirty="0">
                <a:latin typeface="Verdana" panose="020B0604030504040204" pitchFamily="34" charset="0"/>
              </a:rPr>
              <a:t> </a:t>
            </a:r>
            <a:r>
              <a:rPr lang="ru-RU" sz="2000" dirty="0" err="1" smtClean="0">
                <a:latin typeface="Verdana" panose="020B0604030504040204" pitchFamily="34" charset="0"/>
              </a:rPr>
              <a:t>dissipation</a:t>
            </a:r>
            <a:endParaRPr lang="en-US" sz="2000" dirty="0" smtClean="0">
              <a:latin typeface="Verdana" panose="020B0604030504040204" pitchFamily="34" charset="0"/>
            </a:endParaRPr>
          </a:p>
          <a:p>
            <a:endParaRPr lang="ru-RU" sz="2000" dirty="0">
              <a:latin typeface="Verdana" pitchFamily="34" charset="0"/>
            </a:endParaRPr>
          </a:p>
        </p:txBody>
      </p:sp>
      <p:sp>
        <p:nvSpPr>
          <p:cNvPr id="1173" name="Rectangle 149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5" name="Rectangle 151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6" name="Text Box 7"/>
          <p:cNvSpPr txBox="1">
            <a:spLocks noChangeArrowheads="1"/>
          </p:cNvSpPr>
          <p:nvPr/>
        </p:nvSpPr>
        <p:spPr bwMode="auto">
          <a:xfrm>
            <a:off x="558738" y="13109484"/>
            <a:ext cx="52562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Atoms initial states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(Bell’s type)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1796516" y="16559188"/>
            <a:ext cx="410920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Entanglement calculations</a:t>
            </a:r>
          </a:p>
          <a:p>
            <a:pPr algn="ctr"/>
            <a:endParaRPr lang="ru-RU" sz="3600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3" name="Object 1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5944790"/>
              </p:ext>
            </p:extLst>
          </p:nvPr>
        </p:nvGraphicFramePr>
        <p:xfrm>
          <a:off x="842563" y="14459504"/>
          <a:ext cx="1925952" cy="486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8" name="Equation" r:id="rId11" imgW="1117440" imgH="279360" progId="Equation.DSMT4">
                  <p:embed/>
                </p:oleObj>
              </mc:Choice>
              <mc:Fallback>
                <p:oleObj name="Equation" r:id="rId11" imgW="1117440" imgH="279360" progId="Equation.DSMT4">
                  <p:embed/>
                  <p:pic>
                    <p:nvPicPr>
                      <p:cNvPr id="0" name="Picture 1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2563" y="14459504"/>
                        <a:ext cx="1925952" cy="48617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" name="TextBox 103"/>
          <p:cNvSpPr txBox="1"/>
          <p:nvPr/>
        </p:nvSpPr>
        <p:spPr>
          <a:xfrm>
            <a:off x="8882628" y="13975489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(1)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7848" y="8060382"/>
            <a:ext cx="5697204" cy="24179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6907" y="11106440"/>
            <a:ext cx="6641706" cy="5794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9090" y="12214679"/>
            <a:ext cx="3148845" cy="89411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31971" y="12305674"/>
            <a:ext cx="3126503" cy="64686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6157" y="15601813"/>
            <a:ext cx="8263808" cy="549361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8889965" y="1503217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(3)</a:t>
            </a:r>
            <a:endParaRPr lang="ru-RU" sz="24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292473" y="4649100"/>
            <a:ext cx="11309834" cy="737554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2154319" y="12128135"/>
            <a:ext cx="16451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Linear entropy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t. Mean photon number 10.  Identical atoms. The atomic states: (1) a), (2) b),   (3) c) with                      and (4) d) with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6401056" y="12168251"/>
            <a:ext cx="2172459" cy="31517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3423065" y="12204479"/>
            <a:ext cx="1139124" cy="33656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3627249" y="12629105"/>
            <a:ext cx="10729761" cy="711657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4956390" y="19886227"/>
            <a:ext cx="7582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same as in previous Figure but for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nonidentical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atoms with g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 g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530348" y="17728326"/>
            <a:ext cx="2824418" cy="70610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69317" y="18868671"/>
            <a:ext cx="6379103" cy="5123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1762</TotalTime>
  <Words>221</Words>
  <Application>Microsoft Office PowerPoint</Application>
  <PresentationFormat>Произвольный</PresentationFormat>
  <Paragraphs>29</Paragraphs>
  <Slides>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10" baseType="lpstr">
      <vt:lpstr>Arial</vt:lpstr>
      <vt:lpstr>Calibri</vt:lpstr>
      <vt:lpstr>OpenSansBold</vt:lpstr>
      <vt:lpstr>Times New Roman</vt:lpstr>
      <vt:lpstr>Verdana</vt:lpstr>
      <vt:lpstr>Wingdings</vt:lpstr>
      <vt:lpstr>Тема Office</vt:lpstr>
      <vt:lpstr>CorelDRAW</vt:lpstr>
      <vt:lpstr>Equation</vt:lpstr>
      <vt:lpstr>Презентация PowerPoint</vt:lpstr>
    </vt:vector>
  </TitlesOfParts>
  <Company>SSAU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MEMORY OPTIMIZATION  FOR Recurrent CUDA image processing</dc:title>
  <dc:creator>Yakimov</dc:creator>
  <cp:lastModifiedBy>bash</cp:lastModifiedBy>
  <cp:revision>159</cp:revision>
  <dcterms:created xsi:type="dcterms:W3CDTF">2010-12-02T13:58:16Z</dcterms:created>
  <dcterms:modified xsi:type="dcterms:W3CDTF">2026-09-19T10:02:02Z</dcterms:modified>
</cp:coreProperties>
</file>