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60" r:id="rId3"/>
    <p:sldId id="257" r:id="rId4"/>
    <p:sldId id="259" r:id="rId5"/>
    <p:sldId id="261" r:id="rId6"/>
    <p:sldId id="264" r:id="rId7"/>
    <p:sldId id="263" r:id="rId8"/>
    <p:sldId id="265" r:id="rId9"/>
    <p:sldId id="266" r:id="rId10"/>
    <p:sldId id="267" r:id="rId11"/>
    <p:sldId id="268" r:id="rId12"/>
    <p:sldId id="269" r:id="rId13"/>
    <p:sldId id="270" r:id="rId14"/>
    <p:sldId id="258" r:id="rId15"/>
    <p:sldId id="26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DF63223-CA30-4A95-BD4A-45008238B9AB}" type="datetimeFigureOut">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01939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81236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1561152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8682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175456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BDF63223-CA30-4A95-BD4A-45008238B9AB}" type="datetimeFigureOut">
              <a:rPr lang="ru-RU" smtClean="0"/>
              <a:t>01.10.2020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06245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BDF63223-CA30-4A95-BD4A-45008238B9AB}" type="datetimeFigureOut">
              <a:rPr lang="ru-RU" smtClean="0"/>
              <a:t>01.10.2020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970156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F63223-CA30-4A95-BD4A-45008238B9AB}" type="datetimeFigureOut">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417045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F63223-CA30-4A95-BD4A-45008238B9AB}" type="datetimeFigureOut">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244902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F63223-CA30-4A95-BD4A-45008238B9AB}" type="datetimeFigureOut">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03351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DF63223-CA30-4A95-BD4A-45008238B9AB}" type="datetimeFigureOut">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16974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97967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DF63223-CA30-4A95-BD4A-45008238B9AB}" type="datetimeFigureOut">
              <a:rPr lang="ru-RU" smtClean="0"/>
              <a:t>01.10.2020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137716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DF63223-CA30-4A95-BD4A-45008238B9AB}" type="datetimeFigureOut">
              <a:rPr lang="ru-RU" smtClean="0"/>
              <a:t>01.10.2020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221877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63223-CA30-4A95-BD4A-45008238B9AB}" type="datetimeFigureOut">
              <a:rPr lang="ru-RU" smtClean="0"/>
              <a:t>01.10.2020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117335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283496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DF63223-CA30-4A95-BD4A-45008238B9AB}" type="datetimeFigureOut">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9F5874-CA2C-4DE7-8826-94F8E08BB755}" type="slidenum">
              <a:rPr lang="ru-RU" smtClean="0"/>
              <a:t>‹#›</a:t>
            </a:fld>
            <a:endParaRPr lang="ru-RU"/>
          </a:p>
        </p:txBody>
      </p:sp>
    </p:spTree>
    <p:extLst>
      <p:ext uri="{BB962C8B-B14F-4D97-AF65-F5344CB8AC3E}">
        <p14:creationId xmlns:p14="http://schemas.microsoft.com/office/powerpoint/2010/main" val="363529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DF63223-CA30-4A95-BD4A-45008238B9AB}" type="datetimeFigureOut">
              <a:rPr lang="ru-RU" smtClean="0"/>
              <a:t>01.10.2020</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F9F5874-CA2C-4DE7-8826-94F8E08BB755}" type="slidenum">
              <a:rPr lang="ru-RU" smtClean="0"/>
              <a:t>‹#›</a:t>
            </a:fld>
            <a:endParaRPr lang="ru-RU"/>
          </a:p>
        </p:txBody>
      </p:sp>
    </p:spTree>
    <p:extLst>
      <p:ext uri="{BB962C8B-B14F-4D97-AF65-F5344CB8AC3E}">
        <p14:creationId xmlns:p14="http://schemas.microsoft.com/office/powerpoint/2010/main" val="3703547980"/>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0693" y="628074"/>
            <a:ext cx="9440034" cy="2970268"/>
          </a:xfrm>
        </p:spPr>
        <p:txBody>
          <a:bodyPr>
            <a:noAutofit/>
          </a:bodyPr>
          <a:lstStyle/>
          <a:p>
            <a:pPr fontAlgn="t"/>
            <a:r>
              <a:rPr lang="en-US" dirty="0">
                <a:effectLst/>
              </a:rPr>
              <a:t>Machine learning applications for spectral analysis of human exhaled air for early diagnosis of diseases</a:t>
            </a:r>
          </a:p>
        </p:txBody>
      </p:sp>
      <p:sp>
        <p:nvSpPr>
          <p:cNvPr id="3" name="Подзаголовок 2"/>
          <p:cNvSpPr>
            <a:spLocks noGrp="1"/>
          </p:cNvSpPr>
          <p:nvPr>
            <p:ph type="subTitle" idx="1"/>
          </p:nvPr>
        </p:nvSpPr>
        <p:spPr>
          <a:xfrm>
            <a:off x="1524000" y="3953164"/>
            <a:ext cx="9144000" cy="2145145"/>
          </a:xfrm>
        </p:spPr>
        <p:txBody>
          <a:bodyPr>
            <a:normAutofit fontScale="70000" lnSpcReduction="20000"/>
          </a:bodyPr>
          <a:lstStyle/>
          <a:p>
            <a:pPr algn="r"/>
            <a:r>
              <a:rPr lang="en-US" sz="2800" dirty="0">
                <a:latin typeface="Times New Roman" panose="02020603050405020304" pitchFamily="18" charset="0"/>
                <a:cs typeface="Times New Roman" panose="02020603050405020304" pitchFamily="18" charset="0"/>
              </a:rPr>
              <a:t>Authors:</a:t>
            </a:r>
          </a:p>
          <a:p>
            <a:pPr algn="r"/>
            <a:r>
              <a:rPr lang="en-US" sz="2800" dirty="0" err="1">
                <a:latin typeface="Times New Roman" panose="02020603050405020304" pitchFamily="18" charset="0"/>
                <a:cs typeface="Times New Roman" panose="02020603050405020304" pitchFamily="18" charset="0"/>
              </a:rPr>
              <a:t>Golyak</a:t>
            </a:r>
            <a:r>
              <a:rPr lang="en-US" sz="2800" dirty="0">
                <a:latin typeface="Times New Roman" panose="02020603050405020304" pitchFamily="18" charset="0"/>
                <a:cs typeface="Times New Roman" panose="02020603050405020304" pitchFamily="18" charset="0"/>
              </a:rPr>
              <a:t> I.S., </a:t>
            </a:r>
            <a:r>
              <a:rPr lang="en-US" sz="2800" dirty="0" err="1">
                <a:latin typeface="Times New Roman" panose="02020603050405020304" pitchFamily="18" charset="0"/>
                <a:cs typeface="Times New Roman" panose="02020603050405020304" pitchFamily="18" charset="0"/>
              </a:rPr>
              <a:t>Fufurin</a:t>
            </a:r>
            <a:r>
              <a:rPr lang="en-US" sz="2800" dirty="0">
                <a:latin typeface="Times New Roman" panose="02020603050405020304" pitchFamily="18" charset="0"/>
                <a:cs typeface="Times New Roman" panose="02020603050405020304" pitchFamily="18" charset="0"/>
              </a:rPr>
              <a:t> I.L., </a:t>
            </a:r>
            <a:r>
              <a:rPr lang="en-US" sz="2800" dirty="0" err="1">
                <a:latin typeface="Times New Roman" panose="02020603050405020304" pitchFamily="18" charset="0"/>
                <a:cs typeface="Times New Roman" panose="02020603050405020304" pitchFamily="18" charset="0"/>
              </a:rPr>
              <a:t>Sherbakova</a:t>
            </a:r>
            <a:r>
              <a:rPr lang="en-US" sz="2800" dirty="0">
                <a:latin typeface="Times New Roman" panose="02020603050405020304" pitchFamily="18" charset="0"/>
                <a:cs typeface="Times New Roman" panose="02020603050405020304" pitchFamily="18" charset="0"/>
              </a:rPr>
              <a:t> A.V., </a:t>
            </a:r>
            <a:r>
              <a:rPr lang="en-US" sz="2800" dirty="0" err="1">
                <a:latin typeface="Times New Roman" panose="02020603050405020304" pitchFamily="18" charset="0"/>
                <a:cs typeface="Times New Roman" panose="02020603050405020304" pitchFamily="18" charset="0"/>
              </a:rPr>
              <a:t>Kareva</a:t>
            </a:r>
            <a:r>
              <a:rPr lang="en-US" sz="2800" dirty="0">
                <a:latin typeface="Times New Roman" panose="02020603050405020304" pitchFamily="18" charset="0"/>
                <a:cs typeface="Times New Roman" panose="02020603050405020304" pitchFamily="18" charset="0"/>
              </a:rPr>
              <a:t> E.R., </a:t>
            </a:r>
            <a:r>
              <a:rPr lang="en-US" sz="2800" dirty="0" err="1">
                <a:latin typeface="Times New Roman" panose="02020603050405020304" pitchFamily="18" charset="0"/>
                <a:cs typeface="Times New Roman" panose="02020603050405020304" pitchFamily="18" charset="0"/>
              </a:rPr>
              <a:t>Anfimov</a:t>
            </a:r>
            <a:r>
              <a:rPr lang="en-US" sz="2800" dirty="0">
                <a:latin typeface="Times New Roman" panose="02020603050405020304" pitchFamily="18" charset="0"/>
                <a:cs typeface="Times New Roman" panose="02020603050405020304" pitchFamily="18" charset="0"/>
              </a:rPr>
              <a:t> D.R., </a:t>
            </a:r>
            <a:r>
              <a:rPr lang="en-US" sz="2800" dirty="0" err="1">
                <a:latin typeface="Times New Roman" panose="02020603050405020304" pitchFamily="18" charset="0"/>
                <a:cs typeface="Times New Roman" panose="02020603050405020304" pitchFamily="18" charset="0"/>
              </a:rPr>
              <a:t>Morozov</a:t>
            </a:r>
            <a:r>
              <a:rPr lang="en-US" sz="2800" dirty="0">
                <a:latin typeface="Times New Roman" panose="02020603050405020304" pitchFamily="18" charset="0"/>
                <a:cs typeface="Times New Roman" panose="02020603050405020304" pitchFamily="18" charset="0"/>
              </a:rPr>
              <a:t> A.N.</a:t>
            </a:r>
          </a:p>
          <a:p>
            <a:pPr algn="r"/>
            <a:r>
              <a:rPr lang="en-US" sz="2800" dirty="0">
                <a:latin typeface="Times New Roman" panose="02020603050405020304" pitchFamily="18" charset="0"/>
                <a:cs typeface="Times New Roman" panose="02020603050405020304" pitchFamily="18" charset="0"/>
              </a:rPr>
              <a:t>Speaker:</a:t>
            </a:r>
          </a:p>
          <a:p>
            <a:pPr algn="r"/>
            <a:r>
              <a:rPr lang="en-US" sz="2800" dirty="0" err="1" smtClean="0">
                <a:latin typeface="Times New Roman" panose="02020603050405020304" pitchFamily="18" charset="0"/>
                <a:cs typeface="Times New Roman" panose="02020603050405020304" pitchFamily="18" charset="0"/>
              </a:rPr>
              <a:t>Kareva</a:t>
            </a:r>
            <a:r>
              <a:rPr lang="en-US" sz="2800" dirty="0" smtClean="0">
                <a:latin typeface="Times New Roman" panose="02020603050405020304" pitchFamily="18" charset="0"/>
                <a:cs typeface="Times New Roman" panose="02020603050405020304" pitchFamily="18" charset="0"/>
              </a:rPr>
              <a:t> Elizaveta </a:t>
            </a:r>
            <a:r>
              <a:rPr lang="en-US" sz="2800" dirty="0" err="1" smtClean="0">
                <a:latin typeface="Times New Roman" panose="02020603050405020304" pitchFamily="18" charset="0"/>
                <a:cs typeface="Times New Roman" panose="02020603050405020304" pitchFamily="18" charset="0"/>
              </a:rPr>
              <a:t>Romanovna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r"/>
            <a:r>
              <a:rPr lang="en-US" sz="2800" dirty="0">
                <a:latin typeface="Times New Roman" panose="02020603050405020304" pitchFamily="18" charset="0"/>
                <a:cs typeface="Times New Roman" panose="02020603050405020304" pitchFamily="18" charset="0"/>
              </a:rPr>
              <a:t>Bauman Moscow State Technical University</a:t>
            </a:r>
            <a:endParaRPr lang="ru-RU" sz="28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C6DD5ADF-A394-403D-B881-2A08356254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79" y="833581"/>
            <a:ext cx="1549824" cy="1828801"/>
          </a:xfrm>
          <a:prstGeom prst="rect">
            <a:avLst/>
          </a:prstGeom>
          <a:noFill/>
          <a:extLst>
            <a:ext uri="{909E8E84-426E-40DD-AFC4-6F175D3DCCD1}">
              <a14:hiddenFill xmlns:a14="http://schemas.microsoft.com/office/drawing/2010/main">
                <a:solidFill>
                  <a:srgbClr val="FFFFFF"/>
                </a:solidFill>
              </a14:hiddenFill>
            </a:ext>
          </a:extLst>
        </p:spPr>
      </p:pic>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4987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Таблица 4">
            <a:extLst>
              <a:ext uri="{FF2B5EF4-FFF2-40B4-BE49-F238E27FC236}">
                <a16:creationId xmlns:a16="http://schemas.microsoft.com/office/drawing/2014/main" id="{CD1BA94D-973D-4013-9D51-B2AE6AF09945}"/>
              </a:ext>
            </a:extLst>
          </p:cNvPr>
          <p:cNvGraphicFramePr>
            <a:graphicFrameLocks noGrp="1"/>
          </p:cNvGraphicFramePr>
          <p:nvPr>
            <p:extLst>
              <p:ext uri="{D42A27DB-BD31-4B8C-83A1-F6EECF244321}">
                <p14:modId xmlns:p14="http://schemas.microsoft.com/office/powerpoint/2010/main" val="4007264048"/>
              </p:ext>
            </p:extLst>
          </p:nvPr>
        </p:nvGraphicFramePr>
        <p:xfrm>
          <a:off x="4775200" y="635000"/>
          <a:ext cx="6769099" cy="2743198"/>
        </p:xfrm>
        <a:graphic>
          <a:graphicData uri="http://schemas.openxmlformats.org/drawingml/2006/table">
            <a:tbl>
              <a:tblPr firstRow="1" firstCol="1" bandRow="1">
                <a:tableStyleId>{5C22544A-7EE6-4342-B048-85BDC9FD1C3A}</a:tableStyleId>
              </a:tblPr>
              <a:tblGrid>
                <a:gridCol w="3384203">
                  <a:extLst>
                    <a:ext uri="{9D8B030D-6E8A-4147-A177-3AD203B41FA5}">
                      <a16:colId xmlns:a16="http://schemas.microsoft.com/office/drawing/2014/main" val="3972326803"/>
                    </a:ext>
                  </a:extLst>
                </a:gridCol>
                <a:gridCol w="3384896">
                  <a:extLst>
                    <a:ext uri="{9D8B030D-6E8A-4147-A177-3AD203B41FA5}">
                      <a16:colId xmlns:a16="http://schemas.microsoft.com/office/drawing/2014/main" val="1245975198"/>
                    </a:ext>
                  </a:extLst>
                </a:gridCol>
              </a:tblGrid>
              <a:tr h="668206">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Acetone concentration, ppm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Bayesian Mean </a:t>
                      </a: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Concentrations, ppm</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2550128609"/>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0.8</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1605892411"/>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2.9</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28684688"/>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6</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3.8</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864751561"/>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8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4.4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1600041851"/>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10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3.1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1000544062"/>
                  </a:ext>
                </a:extLst>
              </a:tr>
              <a:tr h="345832">
                <a:tc>
                  <a:txBody>
                    <a:bodyPr/>
                    <a:lstStyle/>
                    <a:p>
                      <a:pPr>
                        <a:lnSpc>
                          <a:spcPct val="107000"/>
                        </a:lnSpc>
                        <a:spcAft>
                          <a:spcPts val="0"/>
                        </a:spcAft>
                      </a:pPr>
                      <a:r>
                        <a:rPr lang="en-US" sz="1800">
                          <a:effectLst/>
                          <a:latin typeface="Times New Roman" panose="02020603050405020304" pitchFamily="18" charset="0"/>
                          <a:cs typeface="Times New Roman" panose="02020603050405020304" pitchFamily="18" charset="0"/>
                        </a:rPr>
                        <a:t>100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97.1</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287" marR="79287" marT="0" marB="0"/>
                </a:tc>
                <a:extLst>
                  <a:ext uri="{0D108BD9-81ED-4DB2-BD59-A6C34878D82A}">
                    <a16:rowId xmlns:a16="http://schemas.microsoft.com/office/drawing/2014/main" val="889845024"/>
                  </a:ext>
                </a:extLst>
              </a:tr>
            </a:tbl>
          </a:graphicData>
        </a:graphic>
      </p:graphicFrame>
      <p:graphicFrame>
        <p:nvGraphicFramePr>
          <p:cNvPr id="6" name="Таблица 5">
            <a:extLst>
              <a:ext uri="{FF2B5EF4-FFF2-40B4-BE49-F238E27FC236}">
                <a16:creationId xmlns:a16="http://schemas.microsoft.com/office/drawing/2014/main" id="{D22F5A4B-6624-4E1D-953C-7223ED2C9F4E}"/>
              </a:ext>
            </a:extLst>
          </p:cNvPr>
          <p:cNvGraphicFramePr>
            <a:graphicFrameLocks noGrp="1"/>
          </p:cNvGraphicFramePr>
          <p:nvPr>
            <p:extLst>
              <p:ext uri="{D42A27DB-BD31-4B8C-83A1-F6EECF244321}">
                <p14:modId xmlns:p14="http://schemas.microsoft.com/office/powerpoint/2010/main" val="2908720530"/>
              </p:ext>
            </p:extLst>
          </p:nvPr>
        </p:nvGraphicFramePr>
        <p:xfrm>
          <a:off x="4775200" y="3441700"/>
          <a:ext cx="6769099" cy="2743198"/>
        </p:xfrm>
        <a:graphic>
          <a:graphicData uri="http://schemas.openxmlformats.org/drawingml/2006/table">
            <a:tbl>
              <a:tblPr firstRow="1" firstCol="1" bandRow="1">
                <a:tableStyleId>{5C22544A-7EE6-4342-B048-85BDC9FD1C3A}</a:tableStyleId>
              </a:tblPr>
              <a:tblGrid>
                <a:gridCol w="3384207">
                  <a:extLst>
                    <a:ext uri="{9D8B030D-6E8A-4147-A177-3AD203B41FA5}">
                      <a16:colId xmlns:a16="http://schemas.microsoft.com/office/drawing/2014/main" val="2403526951"/>
                    </a:ext>
                  </a:extLst>
                </a:gridCol>
                <a:gridCol w="3384892">
                  <a:extLst>
                    <a:ext uri="{9D8B030D-6E8A-4147-A177-3AD203B41FA5}">
                      <a16:colId xmlns:a16="http://schemas.microsoft.com/office/drawing/2014/main" val="3919663952"/>
                    </a:ext>
                  </a:extLst>
                </a:gridCol>
              </a:tblGrid>
              <a:tr h="668206">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Ethanol concentration, ppm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Bayesian Mean Concentrations, ppm</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1003230542"/>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2</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2.2</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2419744430"/>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4</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3.4</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1591540731"/>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6</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5.8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4155676686"/>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6.7</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3486039081"/>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10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9.2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3267681339"/>
                  </a:ext>
                </a:extLst>
              </a:tr>
              <a:tr h="34583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100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87.1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4732" marR="84732" marT="0" marB="0"/>
                </a:tc>
                <a:extLst>
                  <a:ext uri="{0D108BD9-81ED-4DB2-BD59-A6C34878D82A}">
                    <a16:rowId xmlns:a16="http://schemas.microsoft.com/office/drawing/2014/main" val="2057992887"/>
                  </a:ext>
                </a:extLst>
              </a:tr>
            </a:tbl>
          </a:graphicData>
        </a:graphic>
      </p:graphicFrame>
      <p:sp>
        <p:nvSpPr>
          <p:cNvPr id="7" name="Заголовок 1">
            <a:extLst>
              <a:ext uri="{FF2B5EF4-FFF2-40B4-BE49-F238E27FC236}">
                <a16:creationId xmlns:a16="http://schemas.microsoft.com/office/drawing/2014/main" id="{062F8AFA-0120-47E2-AE5E-E6DA5BB4B67C}"/>
              </a:ext>
            </a:extLst>
          </p:cNvPr>
          <p:cNvSpPr>
            <a:spLocks noGrp="1"/>
          </p:cNvSpPr>
          <p:nvPr>
            <p:ph type="title"/>
          </p:nvPr>
        </p:nvSpPr>
        <p:spPr>
          <a:xfrm>
            <a:off x="936336" y="1967265"/>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Bayesian estimation</a:t>
            </a:r>
          </a:p>
        </p:txBody>
      </p:sp>
      <p:sp>
        <p:nvSpPr>
          <p:cNvPr id="8" name="TextBox 7">
            <a:extLst>
              <a:ext uri="{FF2B5EF4-FFF2-40B4-BE49-F238E27FC236}">
                <a16:creationId xmlns:a16="http://schemas.microsoft.com/office/drawing/2014/main" id="{F764387F-2379-4ADC-9AB2-D5DB772CF8C8}"/>
              </a:ext>
            </a:extLst>
          </p:cNvPr>
          <p:cNvSpPr txBox="1"/>
          <p:nvPr/>
        </p:nvSpPr>
        <p:spPr>
          <a:xfrm>
            <a:off x="557263" y="5301016"/>
            <a:ext cx="3571774" cy="1252715"/>
          </a:xfrm>
          <a:prstGeom prst="rect">
            <a:avLst/>
          </a:prstGeom>
          <a:noFill/>
        </p:spPr>
        <p:txBody>
          <a:bodyPr wrap="square" rtlCol="0">
            <a:spAutoFit/>
          </a:bodyPr>
          <a:lstStyle/>
          <a:p>
            <a:pPr>
              <a:lnSpc>
                <a:spcPct val="130000"/>
              </a:lnSpc>
            </a:pPr>
            <a:r>
              <a:rPr lang="en-US" sz="2000" b="1" dirty="0">
                <a:latin typeface="Times New Roman" panose="02020603050405020304" pitchFamily="18" charset="0"/>
                <a:cs typeface="Times New Roman" panose="02020603050405020304" pitchFamily="18" charset="0"/>
              </a:rPr>
              <a:t>The calculation error:</a:t>
            </a:r>
          </a:p>
          <a:p>
            <a:pPr marL="285750" indent="-285750">
              <a:lnSpc>
                <a:spcPct val="13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50</a:t>
            </a:r>
            <a:r>
              <a:rPr lang="ru-RU" sz="2000" dirty="0">
                <a:effectLst/>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60% for acetone </a:t>
            </a:r>
          </a:p>
          <a:p>
            <a:pPr marL="285750" indent="-285750">
              <a:lnSpc>
                <a:spcPct val="13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15</a:t>
            </a:r>
            <a:r>
              <a:rPr lang="ru-RU" sz="2000" dirty="0">
                <a:effectLst/>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20% for ethanol</a:t>
            </a:r>
            <a:endParaRPr lang="ru-RU" sz="2000"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78504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E63460FE-BEE4-4B96-B8BE-6BF2D770111E}"/>
              </a:ext>
            </a:extLst>
          </p:cNvPr>
          <p:cNvSpPr>
            <a:spLocks noGrp="1"/>
          </p:cNvSpPr>
          <p:nvPr>
            <p:ph type="title"/>
          </p:nvPr>
        </p:nvSpPr>
        <p:spPr>
          <a:xfrm>
            <a:off x="838200" y="365125"/>
            <a:ext cx="10515600" cy="671195"/>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Principal components analysis</a:t>
            </a:r>
            <a:endParaRPr lang="ru-RU"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62C7D311-5A4B-4790-826E-52B4F38A7EEC}"/>
              </a:ext>
            </a:extLst>
          </p:cNvPr>
          <p:cNvPicPr>
            <a:picLocks noChangeAspect="1"/>
          </p:cNvPicPr>
          <p:nvPr/>
        </p:nvPicPr>
        <p:blipFill>
          <a:blip r:embed="rId4"/>
          <a:stretch>
            <a:fillRect/>
          </a:stretch>
        </p:blipFill>
        <p:spPr>
          <a:xfrm>
            <a:off x="308558" y="1871859"/>
            <a:ext cx="3958021" cy="1512880"/>
          </a:xfrm>
          <a:prstGeom prst="rect">
            <a:avLst/>
          </a:prstGeom>
        </p:spPr>
      </p:pic>
      <p:sp>
        <p:nvSpPr>
          <p:cNvPr id="6" name="TextBox 5">
            <a:extLst>
              <a:ext uri="{FF2B5EF4-FFF2-40B4-BE49-F238E27FC236}">
                <a16:creationId xmlns:a16="http://schemas.microsoft.com/office/drawing/2014/main" id="{20250396-CB71-4EF5-8135-BE5550303B6A}"/>
              </a:ext>
            </a:extLst>
          </p:cNvPr>
          <p:cNvSpPr txBox="1"/>
          <p:nvPr/>
        </p:nvSpPr>
        <p:spPr>
          <a:xfrm>
            <a:off x="197962" y="1301013"/>
            <a:ext cx="5753370"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 matrix </a:t>
            </a:r>
            <a:r>
              <a:rPr lang="en-US" sz="1600" b="1" i="1" dirty="0">
                <a:latin typeface="Times New Roman" panose="02020603050405020304" pitchFamily="18" charset="0"/>
                <a:cs typeface="Times New Roman" panose="02020603050405020304" pitchFamily="18" charset="0"/>
              </a:rPr>
              <a:t>X</a:t>
            </a:r>
            <a:r>
              <a:rPr lang="en-US" sz="1600" dirty="0">
                <a:latin typeface="Times New Roman" panose="02020603050405020304" pitchFamily="18" charset="0"/>
                <a:cs typeface="Times New Roman" panose="02020603050405020304" pitchFamily="18" charset="0"/>
              </a:rPr>
              <a:t> of dimension </a:t>
            </a:r>
            <a:r>
              <a:rPr lang="en-US" sz="1600" i="1" dirty="0">
                <a:latin typeface="Times New Roman" panose="02020603050405020304" pitchFamily="18" charset="0"/>
                <a:cs typeface="Times New Roman" panose="02020603050405020304" pitchFamily="18" charset="0"/>
              </a:rPr>
              <a:t>M</a:t>
            </a:r>
            <a:r>
              <a:rPr lang="en-US" sz="1600" dirty="0">
                <a:latin typeface="Times New Roman" panose="02020603050405020304" pitchFamily="18" charset="0"/>
                <a:cs typeface="Times New Roman" panose="02020603050405020304" pitchFamily="18" charset="0"/>
              </a:rPr>
              <a:t> x </a:t>
            </a:r>
            <a:r>
              <a:rPr lang="en-US" sz="1600" i="1" dirty="0">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in which </a:t>
            </a:r>
            <a:r>
              <a:rPr lang="en-US" sz="1600" i="1" dirty="0">
                <a:latin typeface="Times New Roman" panose="02020603050405020304" pitchFamily="18" charset="0"/>
                <a:cs typeface="Times New Roman" panose="02020603050405020304" pitchFamily="18" charset="0"/>
              </a:rPr>
              <a:t>M</a:t>
            </a:r>
            <a:r>
              <a:rPr lang="en-US" sz="1600" dirty="0">
                <a:latin typeface="Times New Roman" panose="02020603050405020304" pitchFamily="18" charset="0"/>
                <a:cs typeface="Times New Roman" panose="02020603050405020304" pitchFamily="18" charset="0"/>
              </a:rPr>
              <a:t> represents the number </a:t>
            </a:r>
          </a:p>
          <a:p>
            <a:r>
              <a:rPr lang="en-US" sz="1600" dirty="0">
                <a:latin typeface="Times New Roman" panose="02020603050405020304" pitchFamily="18" charset="0"/>
                <a:cs typeface="Times New Roman" panose="02020603050405020304" pitchFamily="18" charset="0"/>
              </a:rPr>
              <a:t>of observations and </a:t>
            </a:r>
            <a:r>
              <a:rPr lang="en-US" sz="1600" i="1" dirty="0">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the number of variables</a:t>
            </a:r>
            <a:endParaRPr lang="ru-RU" sz="1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DDACCC-227A-4B6B-8F82-7E6B1C78DE04}"/>
              </a:ext>
            </a:extLst>
          </p:cNvPr>
          <p:cNvSpPr txBox="1"/>
          <p:nvPr/>
        </p:nvSpPr>
        <p:spPr>
          <a:xfrm>
            <a:off x="1563046" y="3714497"/>
            <a:ext cx="196880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Centralization of data</a:t>
            </a:r>
            <a:endParaRPr lang="ru-RU"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FCDEFB8-2F95-4FB0-9D41-9ADB5D2EC659}"/>
              </a:ext>
            </a:extLst>
          </p:cNvPr>
          <p:cNvSpPr txBox="1"/>
          <p:nvPr/>
        </p:nvSpPr>
        <p:spPr>
          <a:xfrm>
            <a:off x="1357861" y="4840289"/>
            <a:ext cx="2459328"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Mean of the sample vectors</a:t>
            </a:r>
            <a:endParaRPr lang="ru-RU"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3567ED6-1986-4467-932A-8BDA7D874704}"/>
              </a:ext>
            </a:extLst>
          </p:cNvPr>
          <p:cNvSpPr txBox="1"/>
          <p:nvPr/>
        </p:nvSpPr>
        <p:spPr>
          <a:xfrm>
            <a:off x="4194928" y="2443633"/>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endParaRPr lang="ru-RU"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65C8D0-96A8-44F7-B7B6-8B005EA6F6B4}"/>
              </a:ext>
            </a:extLst>
          </p:cNvPr>
          <p:cNvSpPr txBox="1"/>
          <p:nvPr/>
        </p:nvSpPr>
        <p:spPr>
          <a:xfrm>
            <a:off x="4194928" y="4075733"/>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92EB20A-3FB2-44F0-8B85-4664DB28D8BB}"/>
              </a:ext>
            </a:extLst>
          </p:cNvPr>
          <p:cNvSpPr txBox="1"/>
          <p:nvPr/>
        </p:nvSpPr>
        <p:spPr>
          <a:xfrm>
            <a:off x="4176816" y="5458700"/>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32F13BB-0491-4818-B714-7EE1D4D17B88}"/>
              </a:ext>
            </a:extLst>
          </p:cNvPr>
          <p:cNvSpPr txBox="1"/>
          <p:nvPr/>
        </p:nvSpPr>
        <p:spPr>
          <a:xfrm>
            <a:off x="7944116" y="1571250"/>
            <a:ext cx="171072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Covariance matrix</a:t>
            </a:r>
            <a:endParaRPr lang="ru-RU"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BB1A67A-4D98-4EE3-9554-6810B4339111}"/>
              </a:ext>
            </a:extLst>
          </p:cNvPr>
          <p:cNvSpPr txBox="1"/>
          <p:nvPr/>
        </p:nvSpPr>
        <p:spPr>
          <a:xfrm>
            <a:off x="7252495" y="3068246"/>
            <a:ext cx="3800203"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Decompose covariance matrix into a set of </a:t>
            </a:r>
          </a:p>
          <a:p>
            <a:r>
              <a:rPr lang="en-US" sz="1600" dirty="0">
                <a:latin typeface="Times New Roman" panose="02020603050405020304" pitchFamily="18" charset="0"/>
                <a:cs typeface="Times New Roman" panose="02020603050405020304" pitchFamily="18" charset="0"/>
              </a:rPr>
              <a:t>eigenvalues and orthogonal eigenvectors</a:t>
            </a:r>
            <a:endParaRPr lang="ru-RU"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6E7C8A8-F0D9-4C3E-80B4-7F5A153AFD17}"/>
              </a:ext>
            </a:extLst>
          </p:cNvPr>
          <p:cNvSpPr txBox="1"/>
          <p:nvPr/>
        </p:nvSpPr>
        <p:spPr>
          <a:xfrm>
            <a:off x="6860430" y="4778734"/>
            <a:ext cx="5221558" cy="830997"/>
          </a:xfrm>
          <a:prstGeom prst="rect">
            <a:avLst/>
          </a:prstGeom>
          <a:noFill/>
        </p:spPr>
        <p:txBody>
          <a:bodyPr wrap="none" rtlCol="0">
            <a:spAutoFit/>
          </a:bodyPr>
          <a:lstStyle/>
          <a:p>
            <a:pPr algn="just"/>
            <a:r>
              <a:rPr lang="en-US" sz="1600" dirty="0">
                <a:latin typeface="Times New Roman" panose="02020603050405020304" pitchFamily="18" charset="0"/>
                <a:cs typeface="Times New Roman" panose="02020603050405020304" pitchFamily="18" charset="0"/>
              </a:rPr>
              <a:t>Product of the orthonormal eigenvector matrix V </a:t>
            </a:r>
          </a:p>
          <a:p>
            <a:pPr algn="just"/>
            <a:r>
              <a:rPr lang="en-US" sz="1600" dirty="0">
                <a:latin typeface="Times New Roman" panose="02020603050405020304" pitchFamily="18" charset="0"/>
                <a:cs typeface="Times New Roman" panose="02020603050405020304" pitchFamily="18" charset="0"/>
              </a:rPr>
              <a:t>and the data matrix organized and centralized on the mean Y </a:t>
            </a:r>
          </a:p>
          <a:p>
            <a:pPr algn="just"/>
            <a:r>
              <a:rPr lang="en-US" sz="1600" dirty="0">
                <a:latin typeface="Times New Roman" panose="02020603050405020304" pitchFamily="18" charset="0"/>
                <a:cs typeface="Times New Roman" panose="02020603050405020304" pitchFamily="18" charset="0"/>
              </a:rPr>
              <a:t>is principal components vector</a:t>
            </a:r>
            <a:endParaRPr lang="ru-RU" sz="1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A98D21B-F938-4057-B02C-FDC6CCB66BD6}"/>
              </a:ext>
            </a:extLst>
          </p:cNvPr>
          <p:cNvSpPr txBox="1"/>
          <p:nvPr/>
        </p:nvSpPr>
        <p:spPr>
          <a:xfrm>
            <a:off x="10233224" y="1934842"/>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endParaRPr lang="ru-RU"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2355717-0C3C-4BB2-A110-1C9A07F401AD}"/>
              </a:ext>
            </a:extLst>
          </p:cNvPr>
          <p:cNvSpPr txBox="1"/>
          <p:nvPr/>
        </p:nvSpPr>
        <p:spPr>
          <a:xfrm>
            <a:off x="10233224" y="3720583"/>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a:t>
            </a:r>
            <a:endParaRPr lang="ru-RU"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BF3CFC2-135A-4C1A-8E80-5921382CA283}"/>
              </a:ext>
            </a:extLst>
          </p:cNvPr>
          <p:cNvSpPr txBox="1"/>
          <p:nvPr/>
        </p:nvSpPr>
        <p:spPr>
          <a:xfrm>
            <a:off x="10233224" y="5623392"/>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endParaRPr lang="ru-RU"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6240760-46FD-43C7-8B1C-FFB510E8029E}"/>
                  </a:ext>
                </a:extLst>
              </p:cNvPr>
              <p:cNvSpPr txBox="1"/>
              <p:nvPr/>
            </p:nvSpPr>
            <p:spPr>
              <a:xfrm>
                <a:off x="1375367" y="5236491"/>
                <a:ext cx="1928861"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𝜇</m:t>
                      </m:r>
                      <m:d>
                        <m:dPr>
                          <m:ctrlPr>
                            <a:rPr lang="ru-RU" i="1" smtClean="0">
                              <a:latin typeface="Cambria Math" panose="02040503050406030204" pitchFamily="18" charset="0"/>
                            </a:rPr>
                          </m:ctrlPr>
                        </m:dPr>
                        <m:e>
                          <m:sSub>
                            <m:sSubPr>
                              <m:ctrlPr>
                                <a:rPr lang="ru-RU" i="1" smtClean="0">
                                  <a:latin typeface="Cambria Math" panose="02040503050406030204" pitchFamily="18" charset="0"/>
                                </a:rPr>
                              </m:ctrlPr>
                            </m:sSubPr>
                            <m:e>
                              <m:r>
                                <a:rPr lang="ru-RU" i="1" smtClean="0">
                                  <a:latin typeface="Cambria Math" panose="02040503050406030204" pitchFamily="18" charset="0"/>
                                </a:rPr>
                                <m:t>𝑥</m:t>
                              </m:r>
                            </m:e>
                            <m:sub>
                              <m:r>
                                <a:rPr lang="ru-RU" i="1" smtClean="0">
                                  <a:latin typeface="Cambria Math" panose="02040503050406030204" pitchFamily="18" charset="0"/>
                                </a:rPr>
                                <m:t>𝑖</m:t>
                              </m:r>
                            </m:sub>
                          </m:sSub>
                        </m:e>
                      </m:d>
                      <m:r>
                        <a:rPr lang="ru-RU" i="0" smtClean="0">
                          <a:latin typeface="Cambria Math" panose="02040503050406030204" pitchFamily="18" charset="0"/>
                        </a:rPr>
                        <m:t>=</m:t>
                      </m:r>
                      <m:f>
                        <m:fPr>
                          <m:ctrlPr>
                            <a:rPr lang="ru-RU" i="1" smtClean="0">
                              <a:latin typeface="Cambria Math" panose="02040503050406030204" pitchFamily="18" charset="0"/>
                            </a:rPr>
                          </m:ctrlPr>
                        </m:fPr>
                        <m:num>
                          <m:r>
                            <a:rPr lang="ru-RU" i="0" smtClean="0">
                              <a:latin typeface="Cambria Math" panose="02040503050406030204" pitchFamily="18" charset="0"/>
                            </a:rPr>
                            <m:t>1</m:t>
                          </m:r>
                        </m:num>
                        <m:den>
                          <m:r>
                            <a:rPr lang="ru-RU" i="1" smtClean="0">
                              <a:latin typeface="Cambria Math" panose="02040503050406030204" pitchFamily="18" charset="0"/>
                            </a:rPr>
                            <m:t>𝑚</m:t>
                          </m:r>
                        </m:den>
                      </m:f>
                      <m:nary>
                        <m:naryPr>
                          <m:chr m:val="∑"/>
                          <m:limLoc m:val="undOvr"/>
                          <m:grow m:val="on"/>
                          <m:ctrlPr>
                            <a:rPr lang="ru-RU" i="1" smtClean="0">
                              <a:latin typeface="Cambria Math" panose="02040503050406030204" pitchFamily="18" charset="0"/>
                            </a:rPr>
                          </m:ctrlPr>
                        </m:naryPr>
                        <m:sub>
                          <m:r>
                            <a:rPr lang="ru-RU" i="1" smtClean="0">
                              <a:latin typeface="Cambria Math" panose="02040503050406030204" pitchFamily="18" charset="0"/>
                            </a:rPr>
                            <m:t>𝑖</m:t>
                          </m:r>
                          <m:r>
                            <a:rPr lang="ru-RU" i="0" smtClean="0">
                              <a:latin typeface="Cambria Math" panose="02040503050406030204" pitchFamily="18" charset="0"/>
                            </a:rPr>
                            <m:t>=1</m:t>
                          </m:r>
                        </m:sub>
                        <m:sup>
                          <m:r>
                            <a:rPr lang="ru-RU" i="1" smtClean="0">
                              <a:latin typeface="Cambria Math" panose="02040503050406030204" pitchFamily="18" charset="0"/>
                            </a:rPr>
                            <m:t>𝑚</m:t>
                          </m:r>
                        </m:sup>
                        <m:e>
                          <m:sSub>
                            <m:sSubPr>
                              <m:ctrlPr>
                                <a:rPr lang="ru-RU" i="1" smtClean="0">
                                  <a:latin typeface="Cambria Math" panose="02040503050406030204" pitchFamily="18" charset="0"/>
                                </a:rPr>
                              </m:ctrlPr>
                            </m:sSubPr>
                            <m:e>
                              <m:r>
                                <a:rPr lang="ru-RU" i="1" smtClean="0">
                                  <a:latin typeface="Cambria Math" panose="02040503050406030204" pitchFamily="18" charset="0"/>
                                </a:rPr>
                                <m:t>𝑥</m:t>
                              </m:r>
                            </m:e>
                            <m:sub>
                              <m:r>
                                <a:rPr lang="ru-RU" i="1" smtClean="0">
                                  <a:latin typeface="Cambria Math" panose="02040503050406030204" pitchFamily="18" charset="0"/>
                                </a:rPr>
                                <m:t>𝑗</m:t>
                              </m:r>
                            </m:sub>
                          </m:sSub>
                          <m:d>
                            <m:dPr>
                              <m:ctrlPr>
                                <a:rPr lang="ru-RU" i="1" smtClean="0">
                                  <a:latin typeface="Cambria Math" panose="02040503050406030204" pitchFamily="18" charset="0"/>
                                </a:rPr>
                              </m:ctrlPr>
                            </m:dPr>
                            <m:e>
                              <m:r>
                                <a:rPr lang="ru-RU" i="1" smtClean="0">
                                  <a:latin typeface="Cambria Math" panose="02040503050406030204" pitchFamily="18" charset="0"/>
                                </a:rPr>
                                <m:t>𝑗</m:t>
                              </m:r>
                            </m:e>
                          </m:d>
                        </m:e>
                      </m:nary>
                    </m:oMath>
                  </m:oMathPara>
                </a14:m>
                <a:endParaRPr lang="ru-RU"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56240760-46FD-43C7-8B1C-FFB510E8029E}"/>
                  </a:ext>
                </a:extLst>
              </p:cNvPr>
              <p:cNvSpPr txBox="1">
                <a:spLocks noRot="1" noChangeAspect="1" noMove="1" noResize="1" noEditPoints="1" noAdjustHandles="1" noChangeArrowheads="1" noChangeShapeType="1" noTextEdit="1"/>
              </p:cNvSpPr>
              <p:nvPr/>
            </p:nvSpPr>
            <p:spPr>
              <a:xfrm>
                <a:off x="1375367" y="5236491"/>
                <a:ext cx="1928861" cy="756233"/>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a:extLst>
                  <a:ext uri="{FF2B5EF4-FFF2-40B4-BE49-F238E27FC236}">
                    <a16:creationId xmlns:a16="http://schemas.microsoft.com/office/drawing/2014/main" id="{F014B661-A49C-4911-8A76-21E6733F0CE0}"/>
                  </a:ext>
                </a:extLst>
              </p:cNvPr>
              <p:cNvSpPr/>
              <p:nvPr/>
            </p:nvSpPr>
            <p:spPr>
              <a:xfrm>
                <a:off x="1563046" y="4089915"/>
                <a:ext cx="17282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rPr>
                            <m:t>𝑦</m:t>
                          </m:r>
                        </m:e>
                        <m:sub>
                          <m:r>
                            <a:rPr lang="ru-RU" i="1">
                              <a:latin typeface="Cambria Math" panose="02040503050406030204" pitchFamily="18" charset="0"/>
                            </a:rPr>
                            <m:t>𝑖</m:t>
                          </m:r>
                        </m:sub>
                      </m:sSub>
                      <m:r>
                        <a:rPr lang="ru-RU">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𝑥</m:t>
                          </m:r>
                        </m:e>
                        <m:sub>
                          <m:r>
                            <a:rPr lang="ru-RU" i="1">
                              <a:latin typeface="Cambria Math" panose="02040503050406030204" pitchFamily="18" charset="0"/>
                            </a:rPr>
                            <m:t>𝑖</m:t>
                          </m:r>
                        </m:sub>
                      </m:sSub>
                      <m:r>
                        <a:rPr lang="ru-RU">
                          <a:latin typeface="Cambria Math" panose="02040503050406030204" pitchFamily="18" charset="0"/>
                        </a:rPr>
                        <m:t>−</m:t>
                      </m:r>
                      <m:r>
                        <a:rPr lang="ru-RU" i="1">
                          <a:latin typeface="Cambria Math" panose="02040503050406030204" pitchFamily="18" charset="0"/>
                        </a:rPr>
                        <m:t>𝜇</m:t>
                      </m:r>
                      <m:d>
                        <m:dPr>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𝑥</m:t>
                              </m:r>
                            </m:e>
                            <m:sub>
                              <m:r>
                                <a:rPr lang="ru-RU" i="1">
                                  <a:latin typeface="Cambria Math" panose="02040503050406030204" pitchFamily="18" charset="0"/>
                                </a:rPr>
                                <m:t>𝑖</m:t>
                              </m:r>
                            </m:sub>
                          </m:sSub>
                        </m:e>
                      </m:d>
                    </m:oMath>
                  </m:oMathPara>
                </a14:m>
                <a:endParaRPr lang="ru-RU" dirty="0"/>
              </a:p>
            </p:txBody>
          </p:sp>
        </mc:Choice>
        <mc:Fallback xmlns="">
          <p:sp>
            <p:nvSpPr>
              <p:cNvPr id="19" name="Прямоугольник 18">
                <a:extLst>
                  <a:ext uri="{FF2B5EF4-FFF2-40B4-BE49-F238E27FC236}">
                    <a16:creationId xmlns:a16="http://schemas.microsoft.com/office/drawing/2014/main" id="{F014B661-A49C-4911-8A76-21E6733F0CE0}"/>
                  </a:ext>
                </a:extLst>
              </p:cNvPr>
              <p:cNvSpPr>
                <a:spLocks noRot="1" noChangeAspect="1" noMove="1" noResize="1" noEditPoints="1" noAdjustHandles="1" noChangeArrowheads="1" noChangeShapeType="1" noTextEdit="1"/>
              </p:cNvSpPr>
              <p:nvPr/>
            </p:nvSpPr>
            <p:spPr>
              <a:xfrm>
                <a:off x="1563046" y="4089915"/>
                <a:ext cx="1728230" cy="369332"/>
              </a:xfrm>
              <a:prstGeom prst="rect">
                <a:avLst/>
              </a:prstGeom>
              <a:blipFill>
                <a:blip r:embed="rId6"/>
                <a:stretch>
                  <a:fillRect b="-655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945FDC9-26CA-491D-9AA7-6AC1708EBD9A}"/>
                  </a:ext>
                </a:extLst>
              </p:cNvPr>
              <p:cNvSpPr txBox="1"/>
              <p:nvPr/>
            </p:nvSpPr>
            <p:spPr>
              <a:xfrm>
                <a:off x="7944116" y="2027175"/>
                <a:ext cx="15238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i="1">
                              <a:latin typeface="Cambria Math" panose="02040503050406030204" pitchFamily="18" charset="0"/>
                            </a:rPr>
                            <m:t>𝐶</m:t>
                          </m:r>
                        </m:e>
                        <m:sub>
                          <m:r>
                            <a:rPr lang="ru-RU" i="1">
                              <a:latin typeface="Cambria Math" panose="02040503050406030204" pitchFamily="18" charset="0"/>
                            </a:rPr>
                            <m:t>𝑌</m:t>
                          </m:r>
                        </m:sub>
                      </m:sSub>
                      <m:r>
                        <a:rPr lang="ru-RU" i="0">
                          <a:latin typeface="Cambria Math" panose="02040503050406030204" pitchFamily="18" charset="0"/>
                        </a:rPr>
                        <m:t>=</m:t>
                      </m:r>
                      <m:r>
                        <a:rPr lang="ru-RU" i="1">
                          <a:latin typeface="Cambria Math" panose="02040503050406030204" pitchFamily="18" charset="0"/>
                        </a:rPr>
                        <m:t>𝐸</m:t>
                      </m:r>
                      <m:d>
                        <m:dPr>
                          <m:ctrlPr>
                            <a:rPr lang="ru-RU" i="1">
                              <a:latin typeface="Cambria Math" panose="02040503050406030204" pitchFamily="18" charset="0"/>
                            </a:rPr>
                          </m:ctrlPr>
                        </m:dPr>
                        <m:e>
                          <m:r>
                            <a:rPr lang="ru-RU" i="1">
                              <a:latin typeface="Cambria Math" panose="02040503050406030204" pitchFamily="18" charset="0"/>
                            </a:rPr>
                            <m:t>𝑌</m:t>
                          </m:r>
                          <m:r>
                            <a:rPr lang="ru-RU" i="0">
                              <a:latin typeface="Cambria Math" panose="02040503050406030204" pitchFamily="18" charset="0"/>
                            </a:rPr>
                            <m:t>⋅</m:t>
                          </m:r>
                          <m:sSup>
                            <m:sSupPr>
                              <m:ctrlPr>
                                <a:rPr lang="ru-RU" i="1">
                                  <a:latin typeface="Cambria Math" panose="02040503050406030204" pitchFamily="18" charset="0"/>
                                </a:rPr>
                              </m:ctrlPr>
                            </m:sSupPr>
                            <m:e>
                              <m:r>
                                <a:rPr lang="ru-RU" i="1">
                                  <a:latin typeface="Cambria Math" panose="02040503050406030204" pitchFamily="18" charset="0"/>
                                </a:rPr>
                                <m:t>𝑌</m:t>
                              </m:r>
                            </m:e>
                            <m:sup>
                              <m:r>
                                <a:rPr lang="ru-RU" i="1">
                                  <a:latin typeface="Cambria Math" panose="02040503050406030204" pitchFamily="18" charset="0"/>
                                </a:rPr>
                                <m:t>𝑇</m:t>
                              </m:r>
                            </m:sup>
                          </m:sSup>
                        </m:e>
                      </m:d>
                    </m:oMath>
                  </m:oMathPara>
                </a14:m>
                <a:endParaRPr lang="ru-RU" dirty="0"/>
              </a:p>
            </p:txBody>
          </p:sp>
        </mc:Choice>
        <mc:Fallback xmlns="">
          <p:sp>
            <p:nvSpPr>
              <p:cNvPr id="20" name="TextBox 19">
                <a:extLst>
                  <a:ext uri="{FF2B5EF4-FFF2-40B4-BE49-F238E27FC236}">
                    <a16:creationId xmlns:a16="http://schemas.microsoft.com/office/drawing/2014/main" id="{5945FDC9-26CA-491D-9AA7-6AC1708EBD9A}"/>
                  </a:ext>
                </a:extLst>
              </p:cNvPr>
              <p:cNvSpPr txBox="1">
                <a:spLocks noRot="1" noChangeAspect="1" noMove="1" noResize="1" noEditPoints="1" noAdjustHandles="1" noChangeArrowheads="1" noChangeShapeType="1" noTextEdit="1"/>
              </p:cNvSpPr>
              <p:nvPr/>
            </p:nvSpPr>
            <p:spPr>
              <a:xfrm>
                <a:off x="7944116" y="2027175"/>
                <a:ext cx="1523879" cy="276999"/>
              </a:xfrm>
              <a:prstGeom prst="rect">
                <a:avLst/>
              </a:prstGeom>
              <a:blipFill>
                <a:blip r:embed="rId7"/>
                <a:stretch>
                  <a:fillRect l="-3200" t="-2222" b="-1777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a:extLst>
                  <a:ext uri="{FF2B5EF4-FFF2-40B4-BE49-F238E27FC236}">
                    <a16:creationId xmlns:a16="http://schemas.microsoft.com/office/drawing/2014/main" id="{01EBB78C-2E3C-45EA-94B2-3D504CC53319}"/>
                  </a:ext>
                </a:extLst>
              </p:cNvPr>
              <p:cNvSpPr/>
              <p:nvPr/>
            </p:nvSpPr>
            <p:spPr>
              <a:xfrm>
                <a:off x="7772916" y="3815768"/>
                <a:ext cx="16950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rPr>
                            <m:t>𝐶</m:t>
                          </m:r>
                        </m:e>
                        <m:sub>
                          <m:r>
                            <a:rPr lang="ru-RU" i="1">
                              <a:latin typeface="Cambria Math" panose="02040503050406030204" pitchFamily="18" charset="0"/>
                            </a:rPr>
                            <m:t>𝑌</m:t>
                          </m:r>
                        </m:sub>
                      </m:sSub>
                      <m:r>
                        <a:rPr lang="ru-RU" i="0">
                          <a:latin typeface="Cambria Math" panose="02040503050406030204" pitchFamily="18" charset="0"/>
                        </a:rPr>
                        <m:t>=</m:t>
                      </m:r>
                      <m:r>
                        <a:rPr lang="ru-RU" i="1">
                          <a:latin typeface="Cambria Math" panose="02040503050406030204" pitchFamily="18" charset="0"/>
                        </a:rPr>
                        <m:t>𝑉</m:t>
                      </m:r>
                      <m:r>
                        <a:rPr lang="ru-RU" i="0">
                          <a:latin typeface="Cambria Math" panose="02040503050406030204" pitchFamily="18" charset="0"/>
                        </a:rPr>
                        <m:t>∙</m:t>
                      </m:r>
                      <m:r>
                        <a:rPr lang="ru-RU" i="1">
                          <a:latin typeface="Cambria Math" panose="02040503050406030204" pitchFamily="18" charset="0"/>
                        </a:rPr>
                        <m:t>𝛬</m:t>
                      </m:r>
                      <m:r>
                        <a:rPr lang="ru-RU" i="0">
                          <a:latin typeface="Cambria Math" panose="02040503050406030204" pitchFamily="18" charset="0"/>
                        </a:rPr>
                        <m:t>∙</m:t>
                      </m:r>
                      <m:sSup>
                        <m:sSupPr>
                          <m:ctrlPr>
                            <a:rPr lang="ru-RU" i="1">
                              <a:latin typeface="Cambria Math" panose="02040503050406030204" pitchFamily="18" charset="0"/>
                            </a:rPr>
                          </m:ctrlPr>
                        </m:sSupPr>
                        <m:e>
                          <m:r>
                            <a:rPr lang="ru-RU" i="1">
                              <a:latin typeface="Cambria Math" panose="02040503050406030204" pitchFamily="18" charset="0"/>
                            </a:rPr>
                            <m:t>𝑉</m:t>
                          </m:r>
                        </m:e>
                        <m:sup>
                          <m:r>
                            <a:rPr lang="ru-RU" i="1">
                              <a:latin typeface="Cambria Math" panose="02040503050406030204" pitchFamily="18" charset="0"/>
                            </a:rPr>
                            <m:t>𝑇</m:t>
                          </m:r>
                        </m:sup>
                      </m:sSup>
                    </m:oMath>
                  </m:oMathPara>
                </a14:m>
                <a:endParaRPr lang="ru-RU" dirty="0"/>
              </a:p>
            </p:txBody>
          </p:sp>
        </mc:Choice>
        <mc:Fallback xmlns="">
          <p:sp>
            <p:nvSpPr>
              <p:cNvPr id="21" name="Прямоугольник 20">
                <a:extLst>
                  <a:ext uri="{FF2B5EF4-FFF2-40B4-BE49-F238E27FC236}">
                    <a16:creationId xmlns:a16="http://schemas.microsoft.com/office/drawing/2014/main" id="{01EBB78C-2E3C-45EA-94B2-3D504CC53319}"/>
                  </a:ext>
                </a:extLst>
              </p:cNvPr>
              <p:cNvSpPr>
                <a:spLocks noRot="1" noChangeAspect="1" noMove="1" noResize="1" noEditPoints="1" noAdjustHandles="1" noChangeArrowheads="1" noChangeShapeType="1" noTextEdit="1"/>
              </p:cNvSpPr>
              <p:nvPr/>
            </p:nvSpPr>
            <p:spPr>
              <a:xfrm>
                <a:off x="7772916" y="3815768"/>
                <a:ext cx="1695079" cy="369332"/>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Прямоугольник 21">
                <a:extLst>
                  <a:ext uri="{FF2B5EF4-FFF2-40B4-BE49-F238E27FC236}">
                    <a16:creationId xmlns:a16="http://schemas.microsoft.com/office/drawing/2014/main" id="{6A8065EE-5092-423F-BC09-9C42B66FFD29}"/>
                  </a:ext>
                </a:extLst>
              </p:cNvPr>
              <p:cNvSpPr/>
              <p:nvPr/>
            </p:nvSpPr>
            <p:spPr>
              <a:xfrm>
                <a:off x="8049210" y="5741700"/>
                <a:ext cx="14187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i="1">
                          <a:latin typeface="Cambria Math" panose="02040503050406030204" pitchFamily="18" charset="0"/>
                        </a:rPr>
                        <m:t>𝑃𝐶</m:t>
                      </m:r>
                      <m:r>
                        <a:rPr lang="ru-RU" i="0">
                          <a:latin typeface="Cambria Math" panose="02040503050406030204" pitchFamily="18" charset="0"/>
                        </a:rPr>
                        <m:t>=</m:t>
                      </m:r>
                      <m:sSup>
                        <m:sSupPr>
                          <m:ctrlPr>
                            <a:rPr lang="ru-RU" i="1">
                              <a:latin typeface="Cambria Math" panose="02040503050406030204" pitchFamily="18" charset="0"/>
                            </a:rPr>
                          </m:ctrlPr>
                        </m:sSupPr>
                        <m:e>
                          <m:r>
                            <a:rPr lang="ru-RU" i="1">
                              <a:latin typeface="Cambria Math" panose="02040503050406030204" pitchFamily="18" charset="0"/>
                            </a:rPr>
                            <m:t>𝑉</m:t>
                          </m:r>
                        </m:e>
                        <m:sup>
                          <m:r>
                            <a:rPr lang="ru-RU" i="1">
                              <a:latin typeface="Cambria Math" panose="02040503050406030204" pitchFamily="18" charset="0"/>
                            </a:rPr>
                            <m:t>𝑇</m:t>
                          </m:r>
                        </m:sup>
                      </m:sSup>
                      <m:r>
                        <a:rPr lang="ru-RU" i="0">
                          <a:latin typeface="Cambria Math" panose="02040503050406030204" pitchFamily="18" charset="0"/>
                        </a:rPr>
                        <m:t>∙</m:t>
                      </m:r>
                      <m:r>
                        <a:rPr lang="ru-RU" i="1">
                          <a:latin typeface="Cambria Math" panose="02040503050406030204" pitchFamily="18" charset="0"/>
                        </a:rPr>
                        <m:t>𝑌</m:t>
                      </m:r>
                    </m:oMath>
                  </m:oMathPara>
                </a14:m>
                <a:endParaRPr lang="ru-RU" dirty="0"/>
              </a:p>
            </p:txBody>
          </p:sp>
        </mc:Choice>
        <mc:Fallback xmlns="">
          <p:sp>
            <p:nvSpPr>
              <p:cNvPr id="22" name="Прямоугольник 21">
                <a:extLst>
                  <a:ext uri="{FF2B5EF4-FFF2-40B4-BE49-F238E27FC236}">
                    <a16:creationId xmlns:a16="http://schemas.microsoft.com/office/drawing/2014/main" id="{6A8065EE-5092-423F-BC09-9C42B66FFD29}"/>
                  </a:ext>
                </a:extLst>
              </p:cNvPr>
              <p:cNvSpPr>
                <a:spLocks noRot="1" noChangeAspect="1" noMove="1" noResize="1" noEditPoints="1" noAdjustHandles="1" noChangeArrowheads="1" noChangeShapeType="1" noTextEdit="1"/>
              </p:cNvSpPr>
              <p:nvPr/>
            </p:nvSpPr>
            <p:spPr>
              <a:xfrm>
                <a:off x="8049210" y="5741700"/>
                <a:ext cx="1418785" cy="369332"/>
              </a:xfrm>
              <a:prstGeom prst="rect">
                <a:avLst/>
              </a:prstGeom>
              <a:blipFill>
                <a:blip r:embed="rId9"/>
                <a:stretch>
                  <a:fillRect/>
                </a:stretch>
              </a:blipFill>
            </p:spPr>
            <p:txBody>
              <a:bodyPr/>
              <a:lstStyle/>
              <a:p>
                <a:r>
                  <a:rPr lang="ru-RU">
                    <a:noFill/>
                  </a:rPr>
                  <a:t> </a:t>
                </a:r>
              </a:p>
            </p:txBody>
          </p:sp>
        </mc:Fallback>
      </mc:AlternateContent>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24118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2890B76-935B-42AA-AC36-D44C363CA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0072"/>
            <a:ext cx="7167210" cy="6858000"/>
          </a:xfrm>
          <a:prstGeom prst="rect">
            <a:avLst/>
          </a:prstGeom>
        </p:spPr>
      </p:pic>
      <p:sp>
        <p:nvSpPr>
          <p:cNvPr id="11" name="TextBox 10"/>
          <p:cNvSpPr txBox="1"/>
          <p:nvPr/>
        </p:nvSpPr>
        <p:spPr>
          <a:xfrm>
            <a:off x="1847273" y="3168072"/>
            <a:ext cx="324128"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a:t>
            </a:r>
            <a:endParaRPr lang="ru-RU" sz="1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250872" y="3168071"/>
            <a:ext cx="46643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a:t>
            </a:r>
            <a:endParaRPr lang="ru-RU" sz="1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847273" y="6537855"/>
            <a:ext cx="324128"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c)</a:t>
            </a:r>
            <a:endParaRPr lang="ru-RU"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83200" y="6516250"/>
            <a:ext cx="33374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a:t>
            </a:r>
            <a:endParaRPr lang="ru-RU" sz="1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924801" y="720437"/>
            <a:ext cx="3408218"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Principal components analysis</a:t>
            </a:r>
            <a:endParaRPr lang="ru-RU" sz="3600" b="1"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9153237" y="4389781"/>
            <a:ext cx="1653308" cy="1200329"/>
          </a:xfrm>
          <a:prstGeom prst="rect">
            <a:avLst/>
          </a:prstGeom>
        </p:spPr>
        <p:txBody>
          <a:bodyPr wrap="square">
            <a:spAutoFit/>
          </a:bodyPr>
          <a:lstStyle/>
          <a:p>
            <a:pPr marL="342900" indent="-342900">
              <a:buAutoNum type="alphaLcParenR"/>
            </a:pPr>
            <a:r>
              <a:rPr lang="en-US" dirty="0">
                <a:latin typeface="Times New Roman" panose="02020603050405020304" pitchFamily="18" charset="0"/>
                <a:cs typeface="Times New Roman" panose="02020603050405020304" pitchFamily="18" charset="0"/>
              </a:rPr>
              <a:t>2 ppm</a:t>
            </a:r>
          </a:p>
          <a:p>
            <a:pPr marL="342900" indent="-342900">
              <a:buAutoNum type="alphaLcParenR"/>
            </a:pPr>
            <a:r>
              <a:rPr lang="en-US" dirty="0">
                <a:latin typeface="Times New Roman" panose="02020603050405020304" pitchFamily="18" charset="0"/>
                <a:cs typeface="Times New Roman" panose="02020603050405020304" pitchFamily="18" charset="0"/>
              </a:rPr>
              <a:t>4 ppm</a:t>
            </a:r>
          </a:p>
          <a:p>
            <a:pPr marL="342900" indent="-342900">
              <a:buAutoNum type="alphaLcParenR"/>
            </a:pPr>
            <a:r>
              <a:rPr lang="en-US" dirty="0">
                <a:latin typeface="Times New Roman" panose="02020603050405020304" pitchFamily="18" charset="0"/>
                <a:cs typeface="Times New Roman" panose="02020603050405020304" pitchFamily="18" charset="0"/>
              </a:rPr>
              <a:t>6 ppm</a:t>
            </a:r>
          </a:p>
          <a:p>
            <a:pPr marL="342900" indent="-342900">
              <a:buAutoNum type="alphaLcParenR"/>
            </a:pPr>
            <a:r>
              <a:rPr lang="en-US" dirty="0">
                <a:latin typeface="Times New Roman" panose="02020603050405020304" pitchFamily="18" charset="0"/>
                <a:cs typeface="Times New Roman" panose="02020603050405020304" pitchFamily="18" charset="0"/>
              </a:rPr>
              <a:t>8 ppm</a:t>
            </a:r>
            <a:endParaRPr lang="ru-RU"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90988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BDAE430-562F-413B-9DE3-03C426AD34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10"/>
          <a:stretch/>
        </p:blipFill>
        <p:spPr>
          <a:xfrm>
            <a:off x="386322" y="544945"/>
            <a:ext cx="6647930" cy="6112398"/>
          </a:xfrm>
          <a:prstGeom prst="rect">
            <a:avLst/>
          </a:prstGeom>
        </p:spPr>
      </p:pic>
      <p:sp>
        <p:nvSpPr>
          <p:cNvPr id="5" name="Прямоугольник 4"/>
          <p:cNvSpPr/>
          <p:nvPr/>
        </p:nvSpPr>
        <p:spPr>
          <a:xfrm>
            <a:off x="8015059" y="879825"/>
            <a:ext cx="2775119" cy="1754326"/>
          </a:xfrm>
          <a:prstGeom prst="rect">
            <a:avLst/>
          </a:prstGeom>
        </p:spPr>
        <p:txBody>
          <a:bodyPr wrap="none">
            <a:spAutoFit/>
          </a:bodyPr>
          <a:lstStyle/>
          <a:p>
            <a:pPr algn="ctr"/>
            <a:r>
              <a:rPr lang="en-US" sz="3600" b="1" dirty="0">
                <a:latin typeface="Times New Roman" panose="02020603050405020304" pitchFamily="18" charset="0"/>
                <a:cs typeface="Times New Roman" panose="02020603050405020304" pitchFamily="18" charset="0"/>
              </a:rPr>
              <a:t>Linear</a:t>
            </a:r>
          </a:p>
          <a:p>
            <a:pPr algn="ctr"/>
            <a:r>
              <a:rPr lang="en-US" sz="3600" b="1" dirty="0">
                <a:latin typeface="Times New Roman" panose="02020603050405020304" pitchFamily="18" charset="0"/>
                <a:cs typeface="Times New Roman" panose="02020603050405020304" pitchFamily="18" charset="0"/>
              </a:rPr>
              <a:t>Discriminant</a:t>
            </a:r>
          </a:p>
          <a:p>
            <a:pPr algn="ctr"/>
            <a:r>
              <a:rPr lang="en-US" sz="3600" b="1" dirty="0">
                <a:latin typeface="Times New Roman" panose="02020603050405020304" pitchFamily="18" charset="0"/>
                <a:cs typeface="Times New Roman" panose="02020603050405020304" pitchFamily="18" charset="0"/>
              </a:rPr>
              <a:t>Analysis</a:t>
            </a:r>
            <a:endParaRPr lang="ru-RU" sz="3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979208" y="3161207"/>
            <a:ext cx="32412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a)</a:t>
            </a:r>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174990" y="3154311"/>
            <a:ext cx="333746"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b)</a:t>
            </a:r>
            <a:endParaRPr lang="ru-RU" sz="14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979208" y="6288011"/>
            <a:ext cx="32412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c)</a:t>
            </a:r>
            <a:endParaRPr lang="ru-RU" sz="1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192847" y="6288011"/>
            <a:ext cx="333746"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d)</a:t>
            </a: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8081819" y="4362071"/>
            <a:ext cx="1653308" cy="1200329"/>
          </a:xfrm>
          <a:prstGeom prst="rect">
            <a:avLst/>
          </a:prstGeom>
        </p:spPr>
        <p:txBody>
          <a:bodyPr wrap="square">
            <a:spAutoFit/>
          </a:bodyPr>
          <a:lstStyle/>
          <a:p>
            <a:pPr marL="342900" indent="-342900">
              <a:buAutoNum type="alphaLcParenR"/>
            </a:pPr>
            <a:r>
              <a:rPr lang="en-US" dirty="0">
                <a:latin typeface="Times New Roman" panose="02020603050405020304" pitchFamily="18" charset="0"/>
                <a:cs typeface="Times New Roman" panose="02020603050405020304" pitchFamily="18" charset="0"/>
              </a:rPr>
              <a:t>2 ppm</a:t>
            </a:r>
          </a:p>
          <a:p>
            <a:pPr marL="342900" indent="-342900">
              <a:buAutoNum type="alphaLcParenR"/>
            </a:pPr>
            <a:r>
              <a:rPr lang="en-US" dirty="0">
                <a:latin typeface="Times New Roman" panose="02020603050405020304" pitchFamily="18" charset="0"/>
                <a:cs typeface="Times New Roman" panose="02020603050405020304" pitchFamily="18" charset="0"/>
              </a:rPr>
              <a:t>4 ppm</a:t>
            </a:r>
          </a:p>
          <a:p>
            <a:pPr marL="342900" indent="-342900">
              <a:buAutoNum type="alphaLcParenR"/>
            </a:pPr>
            <a:r>
              <a:rPr lang="en-US" dirty="0">
                <a:latin typeface="Times New Roman" panose="02020603050405020304" pitchFamily="18" charset="0"/>
                <a:cs typeface="Times New Roman" panose="02020603050405020304" pitchFamily="18" charset="0"/>
              </a:rPr>
              <a:t>6 ppm</a:t>
            </a:r>
          </a:p>
          <a:p>
            <a:pPr marL="342900" indent="-342900">
              <a:buAutoNum type="alphaLcParenR"/>
            </a:pPr>
            <a:r>
              <a:rPr lang="en-US" dirty="0">
                <a:latin typeface="Times New Roman" panose="02020603050405020304" pitchFamily="18" charset="0"/>
                <a:cs typeface="Times New Roman" panose="02020603050405020304" pitchFamily="18" charset="0"/>
              </a:rPr>
              <a:t>8 ppm</a:t>
            </a:r>
            <a:endParaRPr lang="ru-RU"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59076720"/>
              </p:ext>
            </p:extLst>
          </p:nvPr>
        </p:nvGraphicFramePr>
        <p:xfrm>
          <a:off x="9848197" y="3792759"/>
          <a:ext cx="1868993" cy="2338952"/>
        </p:xfrm>
        <a:graphic>
          <a:graphicData uri="http://schemas.openxmlformats.org/drawingml/2006/table">
            <a:tbl>
              <a:tblPr firstRow="1" firstCol="1" bandRow="1">
                <a:tableStyleId>{5C22544A-7EE6-4342-B048-85BDC9FD1C3A}</a:tableStyleId>
              </a:tblPr>
              <a:tblGrid>
                <a:gridCol w="1868993">
                  <a:extLst>
                    <a:ext uri="{9D8B030D-6E8A-4147-A177-3AD203B41FA5}">
                      <a16:colId xmlns:a16="http://schemas.microsoft.com/office/drawing/2014/main" val="1229948651"/>
                    </a:ext>
                  </a:extLst>
                </a:gridCol>
              </a:tblGrid>
              <a:tr h="650548">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Method's accuracy</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3877946"/>
                  </a:ext>
                </a:extLst>
              </a:tr>
              <a:tr h="422101">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0.90 (+/- 0.03)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1463667"/>
                  </a:ext>
                </a:extLst>
              </a:tr>
              <a:tr h="422101">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0.90 (+/- 0.03)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2025175"/>
                  </a:ext>
                </a:extLst>
              </a:tr>
              <a:tr h="422101">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1.00 (+/- 0.00)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0234498"/>
                  </a:ext>
                </a:extLst>
              </a:tr>
              <a:tr h="422101">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1.00 (+/- 0.00)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6314850"/>
                  </a:ext>
                </a:extLst>
              </a:tr>
            </a:tbl>
          </a:graphicData>
        </a:graphic>
      </p:graphicFrame>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29759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16F4477-6BF2-4A57-BFBC-0ADDB383BF84}"/>
              </a:ext>
            </a:extLst>
          </p:cNvPr>
          <p:cNvSpPr txBox="1">
            <a:spLocks/>
          </p:cNvSpPr>
          <p:nvPr/>
        </p:nvSpPr>
        <p:spPr>
          <a:xfrm>
            <a:off x="542506" y="260638"/>
            <a:ext cx="11325225" cy="542926"/>
          </a:xfrm>
          <a:prstGeom prst="rect">
            <a:avLst/>
          </a:prstGeom>
          <a:effectLst>
            <a:outerShdw blurRad="25400" dir="17880000">
              <a:srgbClr val="000000">
                <a:alpha val="46000"/>
              </a:srgbClr>
            </a:outerShdw>
          </a:effectLst>
        </p:spPr>
        <p:txBody>
          <a:bodyPr vert="horz" lIns="91440" tIns="45720" rIns="91440" bIns="45720" rtlCol="0" anchor="ctr">
            <a:normAutofit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a:latin typeface="Times New Roman" panose="02020603050405020304" pitchFamily="18" charset="0"/>
                <a:cs typeface="Times New Roman" panose="02020603050405020304" pitchFamily="18" charset="0"/>
              </a:rPr>
              <a:t>PUBLICATIONS</a:t>
            </a:r>
            <a:endParaRPr lang="ru-RU" sz="3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22C226-DCF9-4B31-8247-D38C3D746434}"/>
              </a:ext>
            </a:extLst>
          </p:cNvPr>
          <p:cNvSpPr txBox="1"/>
          <p:nvPr/>
        </p:nvSpPr>
        <p:spPr>
          <a:xfrm>
            <a:off x="3295650" y="1857375"/>
            <a:ext cx="184731" cy="369332"/>
          </a:xfrm>
          <a:prstGeom prst="rect">
            <a:avLst/>
          </a:prstGeom>
          <a:noFill/>
        </p:spPr>
        <p:txBody>
          <a:bodyPr wrap="none" rtlCol="0">
            <a:spAutoFit/>
          </a:bodyPr>
          <a:lstStyle/>
          <a:p>
            <a:endParaRPr lang="ru-RU" dirty="0"/>
          </a:p>
        </p:txBody>
      </p:sp>
      <p:sp>
        <p:nvSpPr>
          <p:cNvPr id="6" name="Объект 2">
            <a:extLst>
              <a:ext uri="{FF2B5EF4-FFF2-40B4-BE49-F238E27FC236}">
                <a16:creationId xmlns:a16="http://schemas.microsoft.com/office/drawing/2014/main" id="{C1D67A55-B997-4435-B416-BBD225F920AF}"/>
              </a:ext>
            </a:extLst>
          </p:cNvPr>
          <p:cNvSpPr txBox="1">
            <a:spLocks/>
          </p:cNvSpPr>
          <p:nvPr/>
        </p:nvSpPr>
        <p:spPr>
          <a:xfrm>
            <a:off x="184312" y="1007267"/>
            <a:ext cx="11683419" cy="572604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1</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I. S., </a:t>
            </a:r>
            <a:r>
              <a:rPr lang="en-US" sz="1800" dirty="0" err="1">
                <a:latin typeface="Times New Roman" panose="02020603050405020304" pitchFamily="18" charset="0"/>
                <a:cs typeface="Times New Roman" panose="02020603050405020304" pitchFamily="18" charset="0"/>
              </a:rPr>
              <a:t>Morozov</a:t>
            </a:r>
            <a:r>
              <a:rPr lang="en-US" sz="1800" dirty="0">
                <a:latin typeface="Times New Roman" panose="02020603050405020304" pitchFamily="18" charset="0"/>
                <a:cs typeface="Times New Roman" panose="02020603050405020304" pitchFamily="18" charset="0"/>
              </a:rPr>
              <a:t>, A. N., </a:t>
            </a:r>
            <a:r>
              <a:rPr lang="en-US" sz="1800" dirty="0" err="1">
                <a:latin typeface="Times New Roman" panose="02020603050405020304" pitchFamily="18" charset="0"/>
                <a:cs typeface="Times New Roman" panose="02020603050405020304" pitchFamily="18" charset="0"/>
              </a:rPr>
              <a:t>Svetlichnyi</a:t>
            </a:r>
            <a:r>
              <a:rPr lang="en-US" sz="1800" dirty="0">
                <a:latin typeface="Times New Roman" panose="02020603050405020304" pitchFamily="18" charset="0"/>
                <a:cs typeface="Times New Roman" panose="02020603050405020304" pitchFamily="18" charset="0"/>
              </a:rPr>
              <a:t>, S. I.,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 S., &amp;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 L. (2019). Identification of chemical compounds by the reflected spectra in the range of 5.3-12.8 µm using a tunable quantum cascade laser. Russian Journal of Physical Chemistry B, 13(4), 557-564. </a:t>
            </a:r>
          </a:p>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2. </a:t>
            </a:r>
            <a:r>
              <a:rPr lang="en-US" sz="1800" dirty="0" err="1">
                <a:latin typeface="Times New Roman" panose="02020603050405020304" pitchFamily="18" charset="0"/>
                <a:cs typeface="Times New Roman" panose="02020603050405020304" pitchFamily="18" charset="0"/>
              </a:rPr>
              <a:t>Anfimov</a:t>
            </a:r>
            <a:r>
              <a:rPr lang="en-US" sz="1800" dirty="0">
                <a:latin typeface="Times New Roman" panose="02020603050405020304" pitchFamily="18" charset="0"/>
                <a:cs typeface="Times New Roman" panose="02020603050405020304" pitchFamily="18" charset="0"/>
              </a:rPr>
              <a:t>, D. R.,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I. S.,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 S., &amp;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 L. (2019). </a:t>
            </a:r>
            <a:r>
              <a:rPr lang="en-US" sz="1800" dirty="0" err="1">
                <a:latin typeface="Times New Roman" panose="02020603050405020304" pitchFamily="18" charset="0"/>
                <a:cs typeface="Times New Roman" panose="02020603050405020304" pitchFamily="18" charset="0"/>
              </a:rPr>
              <a:t>Kramers-Kronig</a:t>
            </a:r>
            <a:r>
              <a:rPr lang="en-US" sz="1800" dirty="0">
                <a:latin typeface="Times New Roman" panose="02020603050405020304" pitchFamily="18" charset="0"/>
                <a:cs typeface="Times New Roman" panose="02020603050405020304" pitchFamily="18" charset="0"/>
              </a:rPr>
              <a:t> relations in spectral analysis of diffuse reflected radiation. Paper presented at the Journal of Physics: Conference Series, 1348(1).</a:t>
            </a:r>
          </a:p>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 S., </a:t>
            </a:r>
            <a:r>
              <a:rPr lang="en-US" sz="1800" dirty="0" err="1">
                <a:latin typeface="Times New Roman" panose="02020603050405020304" pitchFamily="18" charset="0"/>
                <a:cs typeface="Times New Roman" panose="02020603050405020304" pitchFamily="18" charset="0"/>
              </a:rPr>
              <a:t>Morozov</a:t>
            </a:r>
            <a:r>
              <a:rPr lang="en-US" sz="1800" dirty="0">
                <a:latin typeface="Times New Roman" panose="02020603050405020304" pitchFamily="18" charset="0"/>
                <a:cs typeface="Times New Roman" panose="02020603050405020304" pitchFamily="18" charset="0"/>
              </a:rPr>
              <a:t>, A. N.,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I., &amp; </a:t>
            </a:r>
            <a:r>
              <a:rPr lang="en-US" sz="1800" dirty="0" err="1">
                <a:latin typeface="Times New Roman" panose="02020603050405020304" pitchFamily="18" charset="0"/>
                <a:cs typeface="Times New Roman" panose="02020603050405020304" pitchFamily="18" charset="0"/>
              </a:rPr>
              <a:t>Svetlichnyi</a:t>
            </a:r>
            <a:r>
              <a:rPr lang="en-US" sz="1800" dirty="0">
                <a:latin typeface="Times New Roman" panose="02020603050405020304" pitchFamily="18" charset="0"/>
                <a:cs typeface="Times New Roman" panose="02020603050405020304" pitchFamily="18" charset="0"/>
              </a:rPr>
              <a:t>, S. I. (2020). Causality relations in analysis of diffuse reflectance spectra obtained by infrared quantum cascade laser. In X.-C. Zhang, Z. Huang, &amp; C. Zhang (Eds.), 2019 International Conference on Optical Instruments and Technology: IRMMW-THz Technologies and Applications. SPIE.</a:t>
            </a:r>
          </a:p>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4.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 L.,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 S., </a:t>
            </a:r>
            <a:r>
              <a:rPr lang="en-US" sz="1800" dirty="0" err="1">
                <a:latin typeface="Times New Roman" panose="02020603050405020304" pitchFamily="18" charset="0"/>
                <a:cs typeface="Times New Roman" panose="02020603050405020304" pitchFamily="18" charset="0"/>
              </a:rPr>
              <a:t>Morozov</a:t>
            </a:r>
            <a:r>
              <a:rPr lang="en-US" sz="1800" dirty="0">
                <a:latin typeface="Times New Roman" panose="02020603050405020304" pitchFamily="18" charset="0"/>
                <a:cs typeface="Times New Roman" panose="02020603050405020304" pitchFamily="18" charset="0"/>
              </a:rPr>
              <a:t>, A. N.,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I. S., </a:t>
            </a:r>
            <a:r>
              <a:rPr lang="en-US" sz="1800" dirty="0" err="1">
                <a:latin typeface="Times New Roman" panose="02020603050405020304" pitchFamily="18" charset="0"/>
                <a:cs typeface="Times New Roman" panose="02020603050405020304" pitchFamily="18" charset="0"/>
              </a:rPr>
              <a:t>Svetlichnyi</a:t>
            </a:r>
            <a:r>
              <a:rPr lang="en-US" sz="1800" dirty="0">
                <a:latin typeface="Times New Roman" panose="02020603050405020304" pitchFamily="18" charset="0"/>
                <a:cs typeface="Times New Roman" panose="02020603050405020304" pitchFamily="18" charset="0"/>
              </a:rPr>
              <a:t>, S. I., </a:t>
            </a:r>
            <a:r>
              <a:rPr lang="en-US" sz="1800" dirty="0" err="1">
                <a:latin typeface="Times New Roman" panose="02020603050405020304" pitchFamily="18" charset="0"/>
                <a:cs typeface="Times New Roman" panose="02020603050405020304" pitchFamily="18" charset="0"/>
              </a:rPr>
              <a:t>Anfimov</a:t>
            </a:r>
            <a:r>
              <a:rPr lang="en-US" sz="1800" dirty="0">
                <a:latin typeface="Times New Roman" panose="02020603050405020304" pitchFamily="18" charset="0"/>
                <a:cs typeface="Times New Roman" panose="02020603050405020304" pitchFamily="18" charset="0"/>
              </a:rPr>
              <a:t>, D. R., &amp; </a:t>
            </a:r>
            <a:r>
              <a:rPr lang="en-US" sz="1800" dirty="0" err="1">
                <a:latin typeface="Times New Roman" panose="02020603050405020304" pitchFamily="18" charset="0"/>
                <a:cs typeface="Times New Roman" panose="02020603050405020304" pitchFamily="18" charset="0"/>
              </a:rPr>
              <a:t>Kochikov</a:t>
            </a:r>
            <a:r>
              <a:rPr lang="en-US" sz="1800" dirty="0">
                <a:latin typeface="Times New Roman" panose="02020603050405020304" pitchFamily="18" charset="0"/>
                <a:cs typeface="Times New Roman" panose="02020603050405020304" pitchFamily="18" charset="0"/>
              </a:rPr>
              <a:t>, I. V. (2020). Identification of substances from diffuse reflectance spectra of a broadband quantum cascade laser using </a:t>
            </a:r>
            <a:r>
              <a:rPr lang="en-US" sz="1800" dirty="0" err="1">
                <a:latin typeface="Times New Roman" panose="02020603050405020304" pitchFamily="18" charset="0"/>
                <a:cs typeface="Times New Roman" panose="02020603050405020304" pitchFamily="18" charset="0"/>
              </a:rPr>
              <a:t>Kramers</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Kronig</a:t>
            </a:r>
            <a:r>
              <a:rPr lang="en-US" sz="1800" dirty="0">
                <a:latin typeface="Times New Roman" panose="02020603050405020304" pitchFamily="18" charset="0"/>
                <a:cs typeface="Times New Roman" panose="02020603050405020304" pitchFamily="18" charset="0"/>
              </a:rPr>
              <a:t> relations. Optical Engineering, 59(6), 1. </a:t>
            </a:r>
          </a:p>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5. </a:t>
            </a:r>
            <a:r>
              <a:rPr lang="en-US" sz="1800" dirty="0" err="1">
                <a:latin typeface="Times New Roman" panose="02020603050405020304" pitchFamily="18" charset="0"/>
                <a:cs typeface="Times New Roman" panose="02020603050405020304" pitchFamily="18" charset="0"/>
              </a:rPr>
              <a:t>Anastasiya</a:t>
            </a:r>
            <a:r>
              <a:rPr lang="en-US" sz="1800" dirty="0">
                <a:latin typeface="Times New Roman" panose="02020603050405020304" pitchFamily="18" charset="0"/>
                <a:cs typeface="Times New Roman" panose="02020603050405020304" pitchFamily="18" charset="0"/>
              </a:rPr>
              <a:t> S.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Dmitriy</a:t>
            </a:r>
            <a:r>
              <a:rPr lang="en-US" sz="1800" dirty="0">
                <a:latin typeface="Times New Roman" panose="02020603050405020304" pitchFamily="18" charset="0"/>
                <a:cs typeface="Times New Roman" panose="02020603050405020304" pitchFamily="18" charset="0"/>
              </a:rPr>
              <a:t> R. </a:t>
            </a:r>
            <a:r>
              <a:rPr lang="en-US" sz="1800" dirty="0" err="1">
                <a:latin typeface="Times New Roman" panose="02020603050405020304" pitchFamily="18" charset="0"/>
                <a:cs typeface="Times New Roman" panose="02020603050405020304" pitchFamily="18" charset="0"/>
              </a:rPr>
              <a:t>Anfimov</a:t>
            </a:r>
            <a:r>
              <a:rPr lang="en-US" sz="1800" dirty="0">
                <a:latin typeface="Times New Roman" panose="02020603050405020304" pitchFamily="18" charset="0"/>
                <a:cs typeface="Times New Roman" panose="02020603050405020304" pitchFamily="18" charset="0"/>
              </a:rPr>
              <a:t>; Igor L.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Igor S.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Infrared quantum cascade laser spectroscopy as non-invasive diagnostic tests for human diseases // Proceedings Volume 11359, Biomedical Spectroscopy, Microscopy, and Imaging; 113591J (2020) Event: SPIE Photonics Europe, 2020.</a:t>
            </a:r>
          </a:p>
          <a:p>
            <a:pPr marL="0" indent="0">
              <a:lnSpc>
                <a:spcPct val="110000"/>
              </a:lnSpc>
              <a:buFont typeface="Wingdings 2" charset="2"/>
              <a:buNone/>
            </a:pPr>
            <a:r>
              <a:rPr lang="en-US" sz="1800" dirty="0">
                <a:latin typeface="Times New Roman" panose="02020603050405020304" pitchFamily="18" charset="0"/>
                <a:cs typeface="Times New Roman" panose="02020603050405020304" pitchFamily="18" charset="0"/>
              </a:rPr>
              <a:t>6. </a:t>
            </a:r>
            <a:r>
              <a:rPr lang="en-US" sz="1800" dirty="0" err="1">
                <a:latin typeface="Times New Roman" panose="02020603050405020304" pitchFamily="18" charset="0"/>
                <a:cs typeface="Times New Roman" panose="02020603050405020304" pitchFamily="18" charset="0"/>
              </a:rPr>
              <a:t>Dmitriy</a:t>
            </a:r>
            <a:r>
              <a:rPr lang="en-US" sz="1800" dirty="0">
                <a:latin typeface="Times New Roman" panose="02020603050405020304" pitchFamily="18" charset="0"/>
                <a:cs typeface="Times New Roman" panose="02020603050405020304" pitchFamily="18" charset="0"/>
              </a:rPr>
              <a:t> R. </a:t>
            </a:r>
            <a:r>
              <a:rPr lang="en-US" sz="1800" dirty="0" err="1">
                <a:latin typeface="Times New Roman" panose="02020603050405020304" pitchFamily="18" charset="0"/>
                <a:cs typeface="Times New Roman" panose="02020603050405020304" pitchFamily="18" charset="0"/>
              </a:rPr>
              <a:t>Anfimov</a:t>
            </a:r>
            <a:r>
              <a:rPr lang="en-US" sz="1800" dirty="0">
                <a:latin typeface="Times New Roman" panose="02020603050405020304" pitchFamily="18" charset="0"/>
                <a:cs typeface="Times New Roman" panose="02020603050405020304" pitchFamily="18" charset="0"/>
              </a:rPr>
              <a:t>; Igor L. </a:t>
            </a:r>
            <a:r>
              <a:rPr lang="en-US" sz="1800" dirty="0" err="1">
                <a:latin typeface="Times New Roman" panose="02020603050405020304" pitchFamily="18" charset="0"/>
                <a:cs typeface="Times New Roman" panose="02020603050405020304" pitchFamily="18" charset="0"/>
              </a:rPr>
              <a:t>Fufurin</a:t>
            </a:r>
            <a:r>
              <a:rPr lang="en-US" sz="1800" dirty="0">
                <a:latin typeface="Times New Roman" panose="02020603050405020304" pitchFamily="18" charset="0"/>
                <a:cs typeface="Times New Roman" panose="02020603050405020304" pitchFamily="18" charset="0"/>
              </a:rPr>
              <a:t>; Igor S. </a:t>
            </a:r>
            <a:r>
              <a:rPr lang="en-US" sz="1800" dirty="0" err="1">
                <a:latin typeface="Times New Roman" panose="02020603050405020304" pitchFamily="18" charset="0"/>
                <a:cs typeface="Times New Roman" panose="02020603050405020304" pitchFamily="18" charset="0"/>
              </a:rPr>
              <a:t>Golyak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Anastasiya</a:t>
            </a:r>
            <a:r>
              <a:rPr lang="en-US" sz="1800" dirty="0">
                <a:latin typeface="Times New Roman" panose="02020603050405020304" pitchFamily="18" charset="0"/>
                <a:cs typeface="Times New Roman" panose="02020603050405020304" pitchFamily="18" charset="0"/>
              </a:rPr>
              <a:t> S. </a:t>
            </a:r>
            <a:r>
              <a:rPr lang="en-US" sz="1800" dirty="0" err="1">
                <a:latin typeface="Times New Roman" panose="02020603050405020304" pitchFamily="18" charset="0"/>
                <a:cs typeface="Times New Roman" panose="02020603050405020304" pitchFamily="18" charset="0"/>
              </a:rPr>
              <a:t>Tabalina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Stefen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Kurth</a:t>
            </a:r>
            <a:r>
              <a:rPr lang="en-US" sz="1800" dirty="0">
                <a:latin typeface="Times New Roman" panose="02020603050405020304" pitchFamily="18" charset="0"/>
                <a:cs typeface="Times New Roman" panose="02020603050405020304" pitchFamily="18" charset="0"/>
              </a:rPr>
              <a:t> Calculation technique of diffuse reflectance spectra using an ensemble of damped harmonic oscillators model for substances identification // Proceedings Volume 11354, Optical Sensing and Detection VI; 1135424 (2020) Event: SPIE Photonics Europe, 2020.</a:t>
            </a:r>
          </a:p>
          <a:p>
            <a:pPr marL="0" indent="0">
              <a:lnSpc>
                <a:spcPct val="110000"/>
              </a:lnSpc>
              <a:buFont typeface="Wingdings 2" charset="2"/>
              <a:buNone/>
            </a:pPr>
            <a:endParaRPr lang="ru-RU" sz="1800"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6403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9903" y="3607430"/>
            <a:ext cx="10353762" cy="2488569"/>
          </a:xfrm>
        </p:spPr>
        <p:txBody>
          <a:bodyPr>
            <a:normAutofit fontScale="62500" lnSpcReduction="20000"/>
          </a:bodyPr>
          <a:lstStyle/>
          <a:p>
            <a:pPr marL="36900" indent="0">
              <a:buNone/>
            </a:pPr>
            <a:r>
              <a:rPr lang="en-US" sz="4000" dirty="0">
                <a:latin typeface="Times New Roman" panose="02020603050405020304" pitchFamily="18" charset="0"/>
                <a:cs typeface="Times New Roman" panose="02020603050405020304" pitchFamily="18" charset="0"/>
              </a:rPr>
              <a:t>Any questions can be followed:</a:t>
            </a:r>
          </a:p>
          <a:p>
            <a:pPr marL="36900" indent="0">
              <a:buNone/>
            </a:pPr>
            <a:r>
              <a:rPr lang="en-US" sz="4000" dirty="0" err="1">
                <a:latin typeface="Times New Roman" panose="02020603050405020304" pitchFamily="18" charset="0"/>
                <a:cs typeface="Times New Roman" panose="02020603050405020304" pitchFamily="18" charset="0"/>
              </a:rPr>
              <a:t>Golyak</a:t>
            </a:r>
            <a:r>
              <a:rPr lang="en-US" sz="4000" dirty="0">
                <a:latin typeface="Times New Roman" panose="02020603050405020304" pitchFamily="18" charset="0"/>
                <a:cs typeface="Times New Roman" panose="02020603050405020304" pitchFamily="18" charset="0"/>
              </a:rPr>
              <a:t> Igor </a:t>
            </a:r>
            <a:r>
              <a:rPr lang="en-US" sz="4000" dirty="0" err="1">
                <a:latin typeface="Times New Roman" panose="02020603050405020304" pitchFamily="18" charset="0"/>
                <a:cs typeface="Times New Roman" panose="02020603050405020304" pitchFamily="18" charset="0"/>
              </a:rPr>
              <a:t>Semenovich</a:t>
            </a:r>
            <a:endParaRPr lang="en-US" sz="4000" dirty="0">
              <a:latin typeface="Times New Roman" panose="02020603050405020304" pitchFamily="18" charset="0"/>
              <a:cs typeface="Times New Roman" panose="02020603050405020304" pitchFamily="18" charset="0"/>
            </a:endParaRPr>
          </a:p>
          <a:p>
            <a:pPr marL="36900" indent="0">
              <a:buNone/>
            </a:pPr>
            <a:r>
              <a:rPr lang="en-US" sz="4000" dirty="0" smtClean="0">
                <a:latin typeface="Times New Roman" panose="02020603050405020304" pitchFamily="18" charset="0"/>
                <a:cs typeface="Times New Roman" panose="02020603050405020304" pitchFamily="18" charset="0"/>
              </a:rPr>
              <a:t>8(919)107-90-30</a:t>
            </a:r>
          </a:p>
          <a:p>
            <a:pPr marL="36900" indent="0">
              <a:buNone/>
            </a:pPr>
            <a:r>
              <a:rPr lang="en-US" sz="4000" dirty="0" err="1" smtClean="0">
                <a:latin typeface="Times New Roman" panose="02020603050405020304" pitchFamily="18" charset="0"/>
                <a:cs typeface="Times New Roman" panose="02020603050405020304" pitchFamily="18" charset="0"/>
              </a:rPr>
              <a:t>Kareva</a:t>
            </a:r>
            <a:r>
              <a:rPr lang="en-US" sz="4000" dirty="0" smtClean="0">
                <a:latin typeface="Times New Roman" panose="02020603050405020304" pitchFamily="18" charset="0"/>
                <a:cs typeface="Times New Roman" panose="02020603050405020304" pitchFamily="18" charset="0"/>
              </a:rPr>
              <a:t> Elizaveta </a:t>
            </a:r>
            <a:r>
              <a:rPr lang="en-US" sz="4000" dirty="0" err="1" smtClean="0">
                <a:latin typeface="Times New Roman" panose="02020603050405020304" pitchFamily="18" charset="0"/>
                <a:cs typeface="Times New Roman" panose="02020603050405020304" pitchFamily="18" charset="0"/>
              </a:rPr>
              <a:t>Romanovna</a:t>
            </a:r>
            <a:endParaRPr lang="en-US" sz="4000" dirty="0" smtClean="0">
              <a:latin typeface="Times New Roman" panose="02020603050405020304" pitchFamily="18" charset="0"/>
              <a:cs typeface="Times New Roman" panose="02020603050405020304" pitchFamily="18" charset="0"/>
            </a:endParaRPr>
          </a:p>
          <a:p>
            <a:pPr marL="36900" indent="0">
              <a:buNone/>
            </a:pPr>
            <a:r>
              <a:rPr lang="en-US" sz="4000" dirty="0" smtClean="0">
                <a:latin typeface="Times New Roman" panose="02020603050405020304" pitchFamily="18" charset="0"/>
                <a:cs typeface="Times New Roman" panose="02020603050405020304" pitchFamily="18" charset="0"/>
              </a:rPr>
              <a:t>8(916)070-53-24</a:t>
            </a:r>
            <a:endParaRPr lang="en-US" sz="4000" dirty="0">
              <a:latin typeface="Times New Roman" panose="02020603050405020304" pitchFamily="18" charset="0"/>
              <a:cs typeface="Times New Roman" panose="02020603050405020304" pitchFamily="18" charset="0"/>
            </a:endParaRPr>
          </a:p>
          <a:p>
            <a:pPr marL="36900" indent="0">
              <a:buNone/>
            </a:pPr>
            <a:endParaRPr lang="ru-RU" sz="5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99648" y="1794225"/>
            <a:ext cx="3434273" cy="923330"/>
          </a:xfrm>
          <a:prstGeom prst="rect">
            <a:avLst/>
          </a:prstGeom>
        </p:spPr>
        <p:txBody>
          <a:bodyPr wrap="none">
            <a:spAutoFit/>
          </a:bodyPr>
          <a:lstStyle/>
          <a:p>
            <a:pPr marL="36900" indent="0">
              <a:buNone/>
            </a:pPr>
            <a:r>
              <a:rPr lang="en-US" sz="5400" dirty="0">
                <a:latin typeface="Times New Roman" panose="02020603050405020304" pitchFamily="18" charset="0"/>
                <a:cs typeface="Times New Roman" panose="02020603050405020304" pitchFamily="18" charset="0"/>
              </a:rPr>
              <a:t>Thank you!</a:t>
            </a: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5995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249382"/>
            <a:ext cx="10353762" cy="970450"/>
          </a:xfrm>
        </p:spPr>
        <p:txBody>
          <a:bodyPr>
            <a:normAutofit/>
          </a:bodyPr>
          <a:lstStyle/>
          <a:p>
            <a:r>
              <a:rPr lang="en-US" sz="3600" b="1" dirty="0">
                <a:latin typeface="Times New Roman" panose="02020603050405020304" pitchFamily="18" charset="0"/>
                <a:cs typeface="Times New Roman" panose="02020603050405020304" pitchFamily="18" charset="0"/>
              </a:rPr>
              <a:t>Research goal</a:t>
            </a:r>
            <a:endParaRPr lang="ru-RU"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36900" indent="0" algn="just">
              <a:buNone/>
            </a:pPr>
            <a:r>
              <a:rPr lang="en-US" sz="4000" dirty="0">
                <a:effectLst/>
                <a:latin typeface="Times New Roman" panose="02020603050405020304" pitchFamily="18" charset="0"/>
                <a:cs typeface="Times New Roman" panose="02020603050405020304" pitchFamily="18" charset="0"/>
              </a:rPr>
              <a:t>Development of scientific foundations, creating experimental setup and mathematical methods for analyzing human exhaled air and other human excreta using infrared laser spectroscopy using quantum cascade laser for early diagnosis of diseases.</a:t>
            </a:r>
            <a:endParaRPr lang="ru-RU" sz="4000" dirty="0">
              <a:effectLst/>
              <a:latin typeface="Times New Roman" panose="02020603050405020304" pitchFamily="18" charset="0"/>
              <a:cs typeface="Times New Roman" panose="02020603050405020304" pitchFamily="18" charset="0"/>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94022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9119" y="0"/>
            <a:ext cx="10353762" cy="970450"/>
          </a:xfrm>
        </p:spPr>
        <p:txBody>
          <a:bodyPr>
            <a:normAutofit/>
          </a:bodyPr>
          <a:lstStyle/>
          <a:p>
            <a:r>
              <a:rPr lang="en-US" sz="3600" b="1" dirty="0">
                <a:latin typeface="Times New Roman" panose="02020603050405020304" pitchFamily="18" charset="0"/>
                <a:cs typeface="Times New Roman" panose="02020603050405020304" pitchFamily="18" charset="0"/>
              </a:rPr>
              <a:t>The relevance of research</a:t>
            </a:r>
            <a:endParaRPr lang="ru-RU" sz="36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023" y="970450"/>
            <a:ext cx="3580338" cy="2389145"/>
          </a:xfrm>
          <a:prstGeom prst="rect">
            <a:avLst/>
          </a:prstGeom>
        </p:spPr>
      </p:pic>
      <p:pic>
        <p:nvPicPr>
          <p:cNvPr id="5" name="Рисунок 4"/>
          <p:cNvPicPr>
            <a:picLocks noChangeAspect="1"/>
          </p:cNvPicPr>
          <p:nvPr/>
        </p:nvPicPr>
        <p:blipFill rotWithShape="1">
          <a:blip r:embed="rId5"/>
          <a:srcRect r="5964" b="9584"/>
          <a:stretch/>
        </p:blipFill>
        <p:spPr>
          <a:xfrm>
            <a:off x="206571" y="3969195"/>
            <a:ext cx="3576471" cy="2699905"/>
          </a:xfrm>
          <a:prstGeom prst="rect">
            <a:avLst/>
          </a:prstGeom>
        </p:spPr>
      </p:pic>
      <p:sp>
        <p:nvSpPr>
          <p:cNvPr id="6" name="Прямоугольник 5"/>
          <p:cNvSpPr/>
          <p:nvPr/>
        </p:nvSpPr>
        <p:spPr>
          <a:xfrm>
            <a:off x="3897746" y="869512"/>
            <a:ext cx="8183418" cy="1477328"/>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cs typeface="Times New Roman" panose="02020603050405020304" pitchFamily="18" charset="0"/>
              </a:rPr>
              <a:t>Recent research has shown that human exhaled breath contains more than </a:t>
            </a:r>
            <a:r>
              <a:rPr lang="en-US" b="1" dirty="0">
                <a:latin typeface="Times New Roman" panose="02020603050405020304" pitchFamily="18" charset="0"/>
                <a:ea typeface="Calibri" panose="020F0502020204030204" pitchFamily="34" charset="0"/>
                <a:cs typeface="Times New Roman" panose="02020603050405020304" pitchFamily="18" charset="0"/>
              </a:rPr>
              <a:t>1000 volatile organic compounds (VOCs)</a:t>
            </a:r>
            <a:r>
              <a:rPr lang="en-US" dirty="0">
                <a:latin typeface="Times New Roman" panose="02020603050405020304" pitchFamily="18" charset="0"/>
                <a:ea typeface="Calibri" panose="020F0502020204030204" pitchFamily="34" charset="0"/>
                <a:cs typeface="Times New Roman" panose="02020603050405020304" pitchFamily="18" charset="0"/>
              </a:rPr>
              <a:t>. There are biomarker substances for certain diseases among them. The achieved sensitivity of laser infrared spectroscopy makes it possible to detect biomarker substances at the </a:t>
            </a:r>
            <a:r>
              <a:rPr lang="en-US" b="1" dirty="0">
                <a:latin typeface="Times New Roman" panose="02020603050405020304" pitchFamily="18" charset="0"/>
                <a:ea typeface="Calibri" panose="020F0502020204030204" pitchFamily="34" charset="0"/>
                <a:cs typeface="Times New Roman" panose="02020603050405020304" pitchFamily="18" charset="0"/>
              </a:rPr>
              <a:t>(sub-ppm) - ppb levels</a:t>
            </a:r>
            <a:r>
              <a:rPr lang="en-US" dirty="0">
                <a:latin typeface="Times New Roman" panose="02020603050405020304" pitchFamily="18" charset="0"/>
                <a:ea typeface="Calibri" panose="020F0502020204030204" pitchFamily="34" charset="0"/>
                <a:cs typeface="Times New Roman" panose="02020603050405020304" pitchFamily="18" charset="0"/>
              </a:rPr>
              <a:t> for early disease diagnosis.</a:t>
            </a:r>
            <a:endParaRPr lang="ru-RU" dirty="0"/>
          </a:p>
        </p:txBody>
      </p:sp>
      <p:graphicFrame>
        <p:nvGraphicFramePr>
          <p:cNvPr id="7" name="Таблица 6">
            <a:extLst>
              <a:ext uri="{FF2B5EF4-FFF2-40B4-BE49-F238E27FC236}">
                <a16:creationId xmlns:a16="http://schemas.microsoft.com/office/drawing/2014/main" id="{59489691-85C7-4D53-A439-28F83FF843DE}"/>
              </a:ext>
            </a:extLst>
          </p:cNvPr>
          <p:cNvGraphicFramePr>
            <a:graphicFrameLocks noGrp="1"/>
          </p:cNvGraphicFramePr>
          <p:nvPr>
            <p:extLst>
              <p:ext uri="{D42A27DB-BD31-4B8C-83A1-F6EECF244321}">
                <p14:modId xmlns:p14="http://schemas.microsoft.com/office/powerpoint/2010/main" val="2078772899"/>
              </p:ext>
            </p:extLst>
          </p:nvPr>
        </p:nvGraphicFramePr>
        <p:xfrm>
          <a:off x="5401249" y="2540371"/>
          <a:ext cx="5433006" cy="4159620"/>
        </p:xfrm>
        <a:graphic>
          <a:graphicData uri="http://schemas.openxmlformats.org/drawingml/2006/table">
            <a:tbl>
              <a:tblPr firstRow="1">
                <a:tableStyleId>{5C22544A-7EE6-4342-B048-85BDC9FD1C3A}</a:tableStyleId>
              </a:tblPr>
              <a:tblGrid>
                <a:gridCol w="2571920">
                  <a:extLst>
                    <a:ext uri="{9D8B030D-6E8A-4147-A177-3AD203B41FA5}">
                      <a16:colId xmlns:a16="http://schemas.microsoft.com/office/drawing/2014/main" val="2857939294"/>
                    </a:ext>
                  </a:extLst>
                </a:gridCol>
                <a:gridCol w="2861086">
                  <a:extLst>
                    <a:ext uri="{9D8B030D-6E8A-4147-A177-3AD203B41FA5}">
                      <a16:colId xmlns:a16="http://schemas.microsoft.com/office/drawing/2014/main" val="2102666707"/>
                    </a:ext>
                  </a:extLst>
                </a:gridCol>
              </a:tblGrid>
              <a:tr h="215576">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SUBSTANCE</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DISEASE</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40707"/>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CS</a:t>
                      </a:r>
                      <a:r>
                        <a:rPr lang="en-US" sz="1400" u="none" strike="noStrike" baseline="-25000" dirty="0">
                          <a:effectLst/>
                          <a:latin typeface="Times New Roman" panose="02020603050405020304" pitchFamily="18" charset="0"/>
                          <a:cs typeface="Times New Roman" panose="02020603050405020304" pitchFamily="18" charset="0"/>
                        </a:rPr>
                        <a:t>2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Cardiovascular diseases,</a:t>
                      </a:r>
                    </a:p>
                    <a:p>
                      <a:pPr algn="ctr" fontAlgn="ctr"/>
                      <a:r>
                        <a:rPr lang="en-US" sz="1400" u="none" strike="noStrike" dirty="0">
                          <a:effectLst/>
                          <a:latin typeface="Times New Roman" panose="02020603050405020304" pitchFamily="18" charset="0"/>
                          <a:cs typeface="Times New Roman" panose="02020603050405020304" pitchFamily="18" charset="0"/>
                        </a:rPr>
                        <a:t>Asthma,</a:t>
                      </a:r>
                    </a:p>
                    <a:p>
                      <a:pPr algn="ctr" fontAlgn="ctr"/>
                      <a:r>
                        <a:rPr lang="en-US" sz="1400" u="none" strike="noStrike" dirty="0">
                          <a:effectLst/>
                          <a:latin typeface="Times New Roman" panose="02020603050405020304" pitchFamily="18" charset="0"/>
                          <a:cs typeface="Times New Roman" panose="02020603050405020304" pitchFamily="18" charset="0"/>
                        </a:rPr>
                        <a:t>Oncology</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488649"/>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Pentane</a:t>
                      </a:r>
                      <a:r>
                        <a:rPr lang="ru-RU" sz="1400" u="none" strike="noStrike" dirty="0">
                          <a:effectLst/>
                          <a:latin typeface="Times New Roman" panose="02020603050405020304" pitchFamily="18" charset="0"/>
                          <a:cs typeface="Times New Roman" panose="02020603050405020304" pitchFamily="18" charset="0"/>
                        </a:rPr>
                        <a:t> ( CH3(CH2)3CH3)</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4199470"/>
                  </a:ext>
                </a:extLst>
              </a:tr>
              <a:tr h="189386">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Methylated hydrocarbons</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655582521"/>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NO</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675472888"/>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Ethylene </a:t>
                      </a:r>
                      <a:r>
                        <a:rPr lang="ru-RU" sz="1400" u="none" strike="noStrike" dirty="0">
                          <a:effectLst/>
                          <a:latin typeface="Times New Roman" panose="02020603050405020304" pitchFamily="18" charset="0"/>
                          <a:cs typeface="Times New Roman" panose="02020603050405020304" pitchFamily="18" charset="0"/>
                        </a:rPr>
                        <a:t>(</a:t>
                      </a:r>
                      <a:r>
                        <a:rPr lang="en-US" sz="1400" u="none" strike="noStrike" dirty="0">
                          <a:effectLst/>
                          <a:latin typeface="Times New Roman" panose="02020603050405020304" pitchFamily="18" charset="0"/>
                          <a:cs typeface="Times New Roman" panose="02020603050405020304" pitchFamily="18" charset="0"/>
                        </a:rPr>
                        <a:t>C</a:t>
                      </a:r>
                      <a:r>
                        <a:rPr lang="en-US" sz="1400" u="none" strike="noStrike" baseline="-25000" dirty="0">
                          <a:effectLst/>
                          <a:latin typeface="Times New Roman" panose="02020603050405020304" pitchFamily="18" charset="0"/>
                          <a:cs typeface="Times New Roman" panose="02020603050405020304" pitchFamily="18" charset="0"/>
                        </a:rPr>
                        <a:t>2</a:t>
                      </a:r>
                      <a:r>
                        <a:rPr lang="en-US" sz="1400" u="none" strike="noStrike" dirty="0">
                          <a:effectLst/>
                          <a:latin typeface="Times New Roman" panose="02020603050405020304" pitchFamily="18" charset="0"/>
                          <a:cs typeface="Times New Roman" panose="02020603050405020304" pitchFamily="18" charset="0"/>
                        </a:rPr>
                        <a:t>H</a:t>
                      </a:r>
                      <a:r>
                        <a:rPr lang="en-US" sz="1400" u="none" strike="noStrike" baseline="-25000" dirty="0">
                          <a:effectLst/>
                          <a:latin typeface="Times New Roman" panose="02020603050405020304" pitchFamily="18" charset="0"/>
                          <a:cs typeface="Times New Roman" panose="02020603050405020304" pitchFamily="18" charset="0"/>
                        </a:rPr>
                        <a:t>4</a:t>
                      </a:r>
                      <a:r>
                        <a:rPr lang="en-US" sz="1400" u="none" strike="noStrike" dirty="0">
                          <a:effectLst/>
                          <a:latin typeface="Times New Roman" panose="02020603050405020304" pitchFamily="18" charset="0"/>
                          <a:cs typeface="Times New Roman" panose="02020603050405020304" pitchFamily="18" charset="0"/>
                        </a:rPr>
                        <a:t>)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Asthma incomplete remission or exacerbation, inflammation of the airways and esophagus, oncology and metabolic syndrome</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248600"/>
                  </a:ext>
                </a:extLst>
              </a:tr>
              <a:tr h="549981">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Ethane </a:t>
                      </a:r>
                      <a:r>
                        <a:rPr lang="ru-RU" sz="1400" u="none" strike="noStrike" dirty="0">
                          <a:effectLst/>
                          <a:latin typeface="Times New Roman" panose="02020603050405020304" pitchFamily="18" charset="0"/>
                          <a:cs typeface="Times New Roman" panose="02020603050405020304" pitchFamily="18" charset="0"/>
                        </a:rPr>
                        <a:t>(С</a:t>
                      </a:r>
                      <a:r>
                        <a:rPr lang="ru-RU" sz="1400" u="none" strike="noStrike" baseline="-25000" dirty="0">
                          <a:effectLst/>
                          <a:latin typeface="Times New Roman" panose="02020603050405020304" pitchFamily="18" charset="0"/>
                          <a:cs typeface="Times New Roman" panose="02020603050405020304" pitchFamily="18" charset="0"/>
                        </a:rPr>
                        <a:t>2</a:t>
                      </a:r>
                      <a:r>
                        <a:rPr lang="ru-RU" sz="1400" u="none" strike="noStrike" dirty="0">
                          <a:effectLst/>
                          <a:latin typeface="Times New Roman" panose="02020603050405020304" pitchFamily="18" charset="0"/>
                          <a:cs typeface="Times New Roman" panose="02020603050405020304" pitchFamily="18" charset="0"/>
                        </a:rPr>
                        <a:t>Н</a:t>
                      </a:r>
                      <a:r>
                        <a:rPr lang="ru-RU" sz="1400" u="none" strike="noStrike" baseline="-25000" dirty="0">
                          <a:effectLst/>
                          <a:latin typeface="Times New Roman" panose="02020603050405020304" pitchFamily="18" charset="0"/>
                          <a:cs typeface="Times New Roman" panose="02020603050405020304" pitchFamily="18" charset="0"/>
                        </a:rPr>
                        <a:t>6</a:t>
                      </a:r>
                      <a:r>
                        <a:rPr lang="ru-RU" sz="1400" u="none" strike="noStrike" dirty="0">
                          <a:effectLst/>
                          <a:latin typeface="Times New Roman" panose="02020603050405020304" pitchFamily="18" charset="0"/>
                          <a:cs typeface="Times New Roman" panose="02020603050405020304" pitchFamily="18" charset="0"/>
                        </a:rPr>
                        <a:t>)                      </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456068606"/>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Methyl formaldehyde CH</a:t>
                      </a:r>
                      <a:r>
                        <a:rPr lang="en-US" sz="1400" u="none" strike="noStrike" baseline="-25000" dirty="0">
                          <a:effectLst/>
                          <a:latin typeface="Times New Roman" panose="02020603050405020304" pitchFamily="18" charset="0"/>
                          <a:cs typeface="Times New Roman" panose="02020603050405020304" pitchFamily="18" charset="0"/>
                        </a:rPr>
                        <a:t>3</a:t>
                      </a:r>
                      <a:r>
                        <a:rPr lang="en-US" sz="1400" u="none" strike="noStrike" dirty="0">
                          <a:effectLst/>
                          <a:latin typeface="Times New Roman" panose="02020603050405020304" pitchFamily="18" charset="0"/>
                          <a:cs typeface="Times New Roman" panose="02020603050405020304" pitchFamily="18" charset="0"/>
                        </a:rPr>
                        <a:t>-CHO </a:t>
                      </a:r>
                      <a:endParaRPr lang="en-US" sz="1400" b="0" i="0" u="none" strike="noStrike" dirty="0">
                        <a:solidFill>
                          <a:srgbClr val="222222"/>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Liver disease</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7097012"/>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Carbonyl sulfide </a:t>
                      </a:r>
                      <a:r>
                        <a:rPr lang="ru-RU" sz="1400" u="none" strike="noStrike" dirty="0">
                          <a:effectLst/>
                          <a:latin typeface="Times New Roman" panose="02020603050405020304" pitchFamily="18" charset="0"/>
                          <a:cs typeface="Times New Roman" panose="02020603050405020304" pitchFamily="18" charset="0"/>
                        </a:rPr>
                        <a:t>(</a:t>
                      </a:r>
                      <a:r>
                        <a:rPr lang="en-US" sz="1400" u="none" strike="noStrike" dirty="0">
                          <a:effectLst/>
                          <a:latin typeface="Times New Roman" panose="02020603050405020304" pitchFamily="18" charset="0"/>
                          <a:cs typeface="Times New Roman" panose="02020603050405020304" pitchFamily="18" charset="0"/>
                        </a:rPr>
                        <a:t>OCS)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20617916"/>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Ammonia</a:t>
                      </a:r>
                      <a:r>
                        <a:rPr lang="ru-RU" sz="1400" u="none" strike="noStrike" dirty="0">
                          <a:effectLst/>
                          <a:latin typeface="Times New Roman" panose="02020603050405020304" pitchFamily="18" charset="0"/>
                          <a:cs typeface="Times New Roman" panose="02020603050405020304" pitchFamily="18" charset="0"/>
                        </a:rPr>
                        <a:t> (</a:t>
                      </a:r>
                      <a:r>
                        <a:rPr lang="en-US" sz="1400" u="none" strike="noStrike" dirty="0">
                          <a:effectLst/>
                          <a:latin typeface="Times New Roman" panose="02020603050405020304" pitchFamily="18" charset="0"/>
                          <a:cs typeface="Times New Roman" panose="02020603050405020304" pitchFamily="18" charset="0"/>
                        </a:rPr>
                        <a:t>NH3)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Kidney disease</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2247471"/>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Acetone</a:t>
                      </a:r>
                      <a:r>
                        <a:rPr lang="pl-PL" sz="1400" u="none" strike="noStrike" dirty="0">
                          <a:effectLst/>
                          <a:latin typeface="Times New Roman" panose="02020603050405020304" pitchFamily="18" charset="0"/>
                          <a:cs typeface="Times New Roman" panose="02020603050405020304" pitchFamily="18" charset="0"/>
                        </a:rPr>
                        <a:t> (CH</a:t>
                      </a:r>
                      <a:r>
                        <a:rPr lang="pl-PL" sz="1400" u="none" strike="noStrike" baseline="-25000" dirty="0">
                          <a:effectLst/>
                          <a:latin typeface="Times New Roman" panose="02020603050405020304" pitchFamily="18" charset="0"/>
                          <a:cs typeface="Times New Roman" panose="02020603050405020304" pitchFamily="18" charset="0"/>
                        </a:rPr>
                        <a:t>3</a:t>
                      </a:r>
                      <a:r>
                        <a:rPr lang="pl-PL" sz="1400" u="none" strike="noStrike" dirty="0">
                          <a:effectLst/>
                          <a:latin typeface="Times New Roman" panose="02020603050405020304" pitchFamily="18" charset="0"/>
                          <a:cs typeface="Times New Roman" panose="02020603050405020304" pitchFamily="18" charset="0"/>
                        </a:rPr>
                        <a:t>—C(O)—CH</a:t>
                      </a:r>
                      <a:r>
                        <a:rPr lang="pl-PL" sz="1400" u="none" strike="noStrike" baseline="-25000" dirty="0">
                          <a:effectLst/>
                          <a:latin typeface="Times New Roman" panose="02020603050405020304" pitchFamily="18" charset="0"/>
                          <a:cs typeface="Times New Roman" panose="02020603050405020304" pitchFamily="18" charset="0"/>
                        </a:rPr>
                        <a:t>3</a:t>
                      </a:r>
                      <a:r>
                        <a:rPr lang="en-US"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222222"/>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Diseases of the pancreas</a:t>
                      </a:r>
                      <a:r>
                        <a:rPr lang="ru-RU" sz="1400" u="none" strike="noStrike" dirty="0">
                          <a:effectLst/>
                          <a:latin typeface="Times New Roman" panose="02020603050405020304" pitchFamily="18" charset="0"/>
                          <a:cs typeface="Times New Roman" panose="02020603050405020304" pitchFamily="18" charset="0"/>
                        </a:rPr>
                        <a:t> </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857719"/>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Methyl nitrate</a:t>
                      </a:r>
                      <a:r>
                        <a:rPr lang="ru-RU" sz="1400" u="none" strike="noStrike" dirty="0">
                          <a:effectLst/>
                          <a:latin typeface="Times New Roman" panose="02020603050405020304" pitchFamily="18" charset="0"/>
                          <a:cs typeface="Times New Roman" panose="02020603050405020304" pitchFamily="18" charset="0"/>
                        </a:rPr>
                        <a:t> (</a:t>
                      </a:r>
                      <a:r>
                        <a:rPr lang="en-US" sz="1400" u="none" strike="noStrike" dirty="0">
                          <a:effectLst/>
                          <a:latin typeface="Times New Roman" panose="02020603050405020304" pitchFamily="18" charset="0"/>
                          <a:cs typeface="Times New Roman" panose="02020603050405020304" pitchFamily="18" charset="0"/>
                        </a:rPr>
                        <a:t>CH</a:t>
                      </a:r>
                      <a:r>
                        <a:rPr lang="en-US" sz="1400" u="none" strike="noStrike" baseline="-25000" dirty="0">
                          <a:effectLst/>
                          <a:latin typeface="Times New Roman" panose="02020603050405020304" pitchFamily="18" charset="0"/>
                          <a:cs typeface="Times New Roman" panose="02020603050405020304" pitchFamily="18" charset="0"/>
                        </a:rPr>
                        <a:t>3</a:t>
                      </a:r>
                      <a:r>
                        <a:rPr lang="en-US" sz="1400" u="none" strike="noStrike" dirty="0">
                          <a:effectLst/>
                          <a:latin typeface="Times New Roman" panose="02020603050405020304" pitchFamily="18" charset="0"/>
                          <a:cs typeface="Times New Roman" panose="02020603050405020304" pitchFamily="18" charset="0"/>
                        </a:rPr>
                        <a:t>NO</a:t>
                      </a:r>
                      <a:r>
                        <a:rPr lang="en-US" sz="1400" u="none" strike="noStrike" baseline="-25000" dirty="0">
                          <a:effectLst/>
                          <a:latin typeface="Times New Roman" panose="02020603050405020304" pitchFamily="18" charset="0"/>
                          <a:cs typeface="Times New Roman" panose="02020603050405020304" pitchFamily="18" charset="0"/>
                        </a:rPr>
                        <a:t>3</a:t>
                      </a:r>
                      <a:r>
                        <a:rPr lang="en-US" sz="1400" u="none" strike="noStrike" dirty="0">
                          <a:effectLst/>
                          <a:latin typeface="Times New Roman" panose="02020603050405020304" pitchFamily="18" charset="0"/>
                          <a:cs typeface="Times New Roman" panose="02020603050405020304" pitchFamily="18" charset="0"/>
                        </a:rPr>
                        <a:t>)</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527632820"/>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Methane</a:t>
                      </a:r>
                      <a:r>
                        <a:rPr lang="ru-RU" sz="1400" u="none" strike="noStrike" dirty="0">
                          <a:effectLst/>
                          <a:latin typeface="Times New Roman" panose="02020603050405020304" pitchFamily="18" charset="0"/>
                          <a:cs typeface="Times New Roman" panose="02020603050405020304" pitchFamily="18" charset="0"/>
                        </a:rPr>
                        <a:t> (</a:t>
                      </a:r>
                      <a:r>
                        <a:rPr lang="en-US" sz="1400" u="none" strike="noStrike" dirty="0">
                          <a:effectLst/>
                          <a:latin typeface="Times New Roman" panose="02020603050405020304" pitchFamily="18" charset="0"/>
                          <a:cs typeface="Times New Roman" panose="02020603050405020304" pitchFamily="18" charset="0"/>
                        </a:rPr>
                        <a:t>CH4)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endParaRPr lang="ru-RU" sz="1400" b="0" i="0" u="none" strike="noStrike" dirty="0">
                        <a:solidFill>
                          <a:srgbClr val="000000"/>
                        </a:solidFill>
                        <a:effectLst/>
                        <a:latin typeface="Calibri" panose="020F0502020204030204" pitchFamily="34"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8602759"/>
                  </a:ext>
                </a:extLst>
              </a:tr>
              <a:tr h="189386">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Isoprene</a:t>
                      </a:r>
                      <a:r>
                        <a:rPr lang="ru-RU" sz="1400" u="none" strike="noStrike" dirty="0">
                          <a:effectLst/>
                          <a:latin typeface="Times New Roman" panose="02020603050405020304" pitchFamily="18" charset="0"/>
                          <a:cs typeface="Times New Roman" panose="02020603050405020304" pitchFamily="18" charset="0"/>
                        </a:rPr>
                        <a:t> (С</a:t>
                      </a:r>
                      <a:r>
                        <a:rPr lang="ru-RU" sz="1400" u="none" strike="noStrike" baseline="-25000" dirty="0">
                          <a:effectLst/>
                          <a:latin typeface="Times New Roman" panose="02020603050405020304" pitchFamily="18" charset="0"/>
                          <a:cs typeface="Times New Roman" panose="02020603050405020304" pitchFamily="18" charset="0"/>
                        </a:rPr>
                        <a:t>5</a:t>
                      </a:r>
                      <a:r>
                        <a:rPr lang="ru-RU" sz="1400" u="none" strike="noStrike" dirty="0">
                          <a:effectLst/>
                          <a:latin typeface="Times New Roman" panose="02020603050405020304" pitchFamily="18" charset="0"/>
                          <a:cs typeface="Times New Roman" panose="02020603050405020304" pitchFamily="18" charset="0"/>
                        </a:rPr>
                        <a:t>Н</a:t>
                      </a:r>
                      <a:r>
                        <a:rPr lang="ru-RU" sz="1400" u="none" strike="noStrike" baseline="-25000" dirty="0">
                          <a:effectLst/>
                          <a:latin typeface="Times New Roman" panose="02020603050405020304" pitchFamily="18" charset="0"/>
                          <a:cs typeface="Times New Roman" panose="02020603050405020304" pitchFamily="18" charset="0"/>
                        </a:rPr>
                        <a:t>8</a:t>
                      </a:r>
                      <a:r>
                        <a:rPr lang="ru-RU" sz="1400" u="none" strike="noStrike" dirty="0">
                          <a:effectLst/>
                          <a:latin typeface="Times New Roman" panose="02020603050405020304" pitchFamily="18" charset="0"/>
                          <a:cs typeface="Times New Roman" panose="02020603050405020304" pitchFamily="18" charset="0"/>
                        </a:rPr>
                        <a:t>)                        </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err="1">
                          <a:effectLst/>
                          <a:latin typeface="Times New Roman" panose="02020603050405020304" pitchFamily="18" charset="0"/>
                          <a:cs typeface="Times New Roman" panose="02020603050405020304" pitchFamily="18" charset="0"/>
                        </a:rPr>
                        <a:t>Cholesterolemia</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562538"/>
                  </a:ext>
                </a:extLst>
              </a:tr>
              <a:tr h="372713">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Malondialdehyde, Isoprene, Phenol and Acetone</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Pseudomonas aeruginosa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4281565"/>
                  </a:ext>
                </a:extLst>
              </a:tr>
              <a:tr h="163197">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HCN</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281375093"/>
                  </a:ext>
                </a:extLst>
              </a:tr>
            </a:tbl>
          </a:graphicData>
        </a:graphic>
      </p:graphicFrame>
      <p:sp>
        <p:nvSpPr>
          <p:cNvPr id="8" name="Прямоугольник 7"/>
          <p:cNvSpPr/>
          <p:nvPr/>
        </p:nvSpPr>
        <p:spPr>
          <a:xfrm>
            <a:off x="4557391" y="2171039"/>
            <a:ext cx="7120721"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Relations between biomarkers in exhaled breath and human diseases</a:t>
            </a:r>
            <a:endParaRPr lang="ru-RU" dirty="0"/>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87392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6102245B-74C0-44E8-AEAE-51385BE16F00}"/>
              </a:ext>
            </a:extLst>
          </p:cNvPr>
          <p:cNvSpPr>
            <a:spLocks noGrp="1"/>
          </p:cNvSpPr>
          <p:nvPr>
            <p:ph type="title"/>
          </p:nvPr>
        </p:nvSpPr>
        <p:spPr>
          <a:xfrm>
            <a:off x="900000" y="239291"/>
            <a:ext cx="10369910" cy="586453"/>
          </a:xfrm>
        </p:spPr>
        <p:txBody>
          <a:bodyPr>
            <a:normAutofit fontScale="90000"/>
          </a:bodyPr>
          <a:lstStyle/>
          <a:p>
            <a:pPr algn="ctr"/>
            <a:r>
              <a:rPr lang="en-US" b="1" dirty="0">
                <a:effectLst/>
                <a:latin typeface="Times New Roman" panose="02020603050405020304" pitchFamily="18" charset="0"/>
                <a:cs typeface="Times New Roman" panose="02020603050405020304" pitchFamily="18" charset="0"/>
              </a:rPr>
              <a:t>Some biomarkers in exhaled breath</a:t>
            </a:r>
            <a:endParaRPr lang="ru-RU" b="1" dirty="0">
              <a:effectLst/>
              <a:latin typeface="Times New Roman" panose="02020603050405020304" pitchFamily="18" charset="0"/>
              <a:cs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F2C3AFB3-F715-4807-9904-34CDC76DD0E7}"/>
              </a:ext>
            </a:extLst>
          </p:cNvPr>
          <p:cNvGraphicFramePr>
            <a:graphicFrameLocks noGrp="1"/>
          </p:cNvGraphicFramePr>
          <p:nvPr>
            <p:extLst>
              <p:ext uri="{D42A27DB-BD31-4B8C-83A1-F6EECF244321}">
                <p14:modId xmlns:p14="http://schemas.microsoft.com/office/powerpoint/2010/main" val="2537763365"/>
              </p:ext>
            </p:extLst>
          </p:nvPr>
        </p:nvGraphicFramePr>
        <p:xfrm>
          <a:off x="655783" y="966402"/>
          <a:ext cx="10843490" cy="5778396"/>
        </p:xfrm>
        <a:graphic>
          <a:graphicData uri="http://schemas.openxmlformats.org/drawingml/2006/table">
            <a:tbl>
              <a:tblPr firstRow="1" firstCol="1" bandRow="1">
                <a:tableStyleId>{5C22544A-7EE6-4342-B048-85BDC9FD1C3A}</a:tableStyleId>
              </a:tblPr>
              <a:tblGrid>
                <a:gridCol w="1349488">
                  <a:extLst>
                    <a:ext uri="{9D8B030D-6E8A-4147-A177-3AD203B41FA5}">
                      <a16:colId xmlns:a16="http://schemas.microsoft.com/office/drawing/2014/main" val="3306117254"/>
                    </a:ext>
                  </a:extLst>
                </a:gridCol>
                <a:gridCol w="3163902">
                  <a:extLst>
                    <a:ext uri="{9D8B030D-6E8A-4147-A177-3AD203B41FA5}">
                      <a16:colId xmlns:a16="http://schemas.microsoft.com/office/drawing/2014/main" val="2290992502"/>
                    </a:ext>
                  </a:extLst>
                </a:gridCol>
                <a:gridCol w="2949023">
                  <a:extLst>
                    <a:ext uri="{9D8B030D-6E8A-4147-A177-3AD203B41FA5}">
                      <a16:colId xmlns:a16="http://schemas.microsoft.com/office/drawing/2014/main" val="1546860905"/>
                    </a:ext>
                  </a:extLst>
                </a:gridCol>
                <a:gridCol w="3381077">
                  <a:extLst>
                    <a:ext uri="{9D8B030D-6E8A-4147-A177-3AD203B41FA5}">
                      <a16:colId xmlns:a16="http://schemas.microsoft.com/office/drawing/2014/main" val="2357127350"/>
                    </a:ext>
                  </a:extLst>
                </a:gridCol>
              </a:tblGrid>
              <a:tr h="308699">
                <a:tc rowSpan="2">
                  <a:txBody>
                    <a:bodyPr/>
                    <a:lstStyle/>
                    <a:p>
                      <a:pPr marL="0" indent="0" algn="ctr">
                        <a:lnSpc>
                          <a:spcPct val="150000"/>
                        </a:lnSpc>
                        <a:spcAft>
                          <a:spcPts val="0"/>
                        </a:spcAft>
                      </a:pPr>
                      <a:r>
                        <a:rPr lang="en-US" sz="1600" dirty="0">
                          <a:effectLst/>
                        </a:rPr>
                        <a:t>SUBSTANCE</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rowSpan="2">
                  <a:txBody>
                    <a:bodyPr/>
                    <a:lstStyle/>
                    <a:p>
                      <a:pPr marL="0" indent="0" algn="ctr">
                        <a:lnSpc>
                          <a:spcPct val="150000"/>
                        </a:lnSpc>
                        <a:spcAft>
                          <a:spcPts val="0"/>
                        </a:spcAft>
                      </a:pPr>
                      <a:r>
                        <a:rPr lang="en-US" sz="1600" dirty="0">
                          <a:effectLst/>
                        </a:rPr>
                        <a:t>IR SPECTRA</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ctr">
                        <a:lnSpc>
                          <a:spcPct val="150000"/>
                        </a:lnSpc>
                        <a:spcAft>
                          <a:spcPts val="0"/>
                        </a:spcAft>
                      </a:pPr>
                      <a:r>
                        <a:rPr lang="en-US" sz="1400" dirty="0">
                          <a:effectLst/>
                        </a:rPr>
                        <a:t>HEALTHY</a:t>
                      </a:r>
                      <a:endPar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ctr">
                        <a:lnSpc>
                          <a:spcPct val="150000"/>
                        </a:lnSpc>
                        <a:spcAft>
                          <a:spcPts val="0"/>
                        </a:spcAft>
                      </a:pPr>
                      <a:r>
                        <a:rPr lang="en-US" sz="1400" dirty="0">
                          <a:effectLst/>
                        </a:rPr>
                        <a:t>SICK</a:t>
                      </a:r>
                      <a:endPar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3690524574"/>
                  </a:ext>
                </a:extLst>
              </a:tr>
              <a:tr h="396899">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CONCENTRATION</a:t>
                      </a:r>
                      <a:endPar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marL="0" indent="0" algn="ctr">
                        <a:lnSpc>
                          <a:spcPct val="150000"/>
                        </a:lnSpc>
                        <a:spcAft>
                          <a:spcPts val="0"/>
                        </a:spcAft>
                      </a:pPr>
                      <a:r>
                        <a:rPr lang="en-US" sz="1200" b="1" dirty="0">
                          <a:effectLst/>
                        </a:rPr>
                        <a:t>DIAGNOSIS</a:t>
                      </a:r>
                      <a:r>
                        <a:rPr lang="ru-RU" sz="1200" b="1" dirty="0">
                          <a:effectLst/>
                        </a:rPr>
                        <a:t>,</a:t>
                      </a:r>
                      <a:r>
                        <a:rPr lang="en-US" sz="1200" b="1" dirty="0">
                          <a:effectLst/>
                        </a:rPr>
                        <a:t> C</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ONCENTRATION</a:t>
                      </a:r>
                      <a:endPar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3494727643"/>
                  </a:ext>
                </a:extLst>
              </a:tr>
              <a:tr h="832619">
                <a:tc rowSpan="2">
                  <a:txBody>
                    <a:bodyPr/>
                    <a:lstStyle/>
                    <a:p>
                      <a:pPr marL="0" indent="0" algn="ctr">
                        <a:lnSpc>
                          <a:spcPct val="150000"/>
                        </a:lnSpc>
                        <a:spcAft>
                          <a:spcPts val="0"/>
                        </a:spcAft>
                      </a:pPr>
                      <a:r>
                        <a:rPr lang="en-US" sz="1600" dirty="0">
                          <a:effectLst/>
                        </a:rPr>
                        <a:t>Methanol</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rowSpan="2">
                  <a:txBody>
                    <a:bodyPr/>
                    <a:lstStyle/>
                    <a:p>
                      <a:pPr indent="450215" algn="just">
                        <a:lnSpc>
                          <a:spcPct val="150000"/>
                        </a:lnSpc>
                        <a:spcAft>
                          <a:spcPts val="0"/>
                        </a:spcAft>
                      </a:pPr>
                      <a:r>
                        <a:rPr lang="ru-RU" sz="1600" dirty="0">
                          <a:effectLst/>
                        </a:rPr>
                        <a:t> </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450 </a:t>
                      </a:r>
                      <a:r>
                        <a:rPr lang="ru-RU" sz="1000" dirty="0" err="1">
                          <a:effectLst/>
                          <a:latin typeface="Times New Roman" panose="02020603050405020304" pitchFamily="18" charset="0"/>
                          <a:cs typeface="Times New Roman" panose="02020603050405020304" pitchFamily="18" charset="0"/>
                        </a:rPr>
                        <a:t>ppb</a:t>
                      </a:r>
                      <a:endParaRPr lang="ru-RU" sz="1000" dirty="0">
                        <a:effectLst/>
                        <a:latin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(32–1684 </a:t>
                      </a:r>
                      <a:r>
                        <a:rPr lang="ru-RU" sz="1000" dirty="0" err="1">
                          <a:effectLst/>
                          <a:latin typeface="Times New Roman" panose="02020603050405020304" pitchFamily="18" charset="0"/>
                          <a:cs typeface="Times New Roman" panose="02020603050405020304" pitchFamily="18" charset="0"/>
                        </a:rPr>
                        <a:t>ppb</a:t>
                      </a:r>
                      <a:r>
                        <a:rPr lang="ru-RU" sz="1000" dirty="0">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Drinking alcohol</a:t>
                      </a:r>
                    </a:p>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(lasts much longer than ethanol,)</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2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100375828"/>
                  </a:ext>
                </a:extLst>
              </a:tr>
              <a:tr h="832619">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0</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4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Methanol poisoning</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(1–1000 </a:t>
                      </a:r>
                      <a:r>
                        <a:rPr lang="ru-RU" sz="1000" dirty="0" err="1">
                          <a:effectLst/>
                          <a:latin typeface="Times New Roman" panose="02020603050405020304" pitchFamily="18" charset="0"/>
                          <a:cs typeface="Times New Roman" panose="02020603050405020304" pitchFamily="18" charset="0"/>
                        </a:rPr>
                        <a:t>ppm</a:t>
                      </a:r>
                      <a:r>
                        <a:rPr lang="ru-RU" sz="1000" dirty="0">
                          <a:effectLst/>
                          <a:latin typeface="Times New Roman" panose="02020603050405020304" pitchFamily="18" charset="0"/>
                          <a:cs typeface="Times New Roman" panose="02020603050405020304" pitchFamily="18" charset="0"/>
                        </a:rPr>
                        <a:t>)</a:t>
                      </a:r>
                    </a:p>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In general, any strongly elevated concentrations</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283143352"/>
                  </a:ext>
                </a:extLst>
              </a:tr>
              <a:tr h="492229">
                <a:tc rowSpan="3">
                  <a:txBody>
                    <a:bodyPr/>
                    <a:lstStyle/>
                    <a:p>
                      <a:pPr marL="0" indent="0" algn="ctr">
                        <a:lnSpc>
                          <a:spcPct val="150000"/>
                        </a:lnSpc>
                        <a:spcAft>
                          <a:spcPts val="0"/>
                        </a:spcAft>
                      </a:pPr>
                      <a:r>
                        <a:rPr lang="en-US" sz="1600" dirty="0">
                          <a:effectLst/>
                        </a:rPr>
                        <a:t>Ethanol</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rowSpan="3">
                  <a:txBody>
                    <a:bodyPr/>
                    <a:lstStyle/>
                    <a:p>
                      <a:pPr indent="450215" algn="just">
                        <a:lnSpc>
                          <a:spcPct val="150000"/>
                        </a:lnSpc>
                        <a:spcAft>
                          <a:spcPts val="0"/>
                        </a:spcAft>
                      </a:pPr>
                      <a:r>
                        <a:rPr lang="ru-RU" sz="1600" dirty="0">
                          <a:effectLst/>
                        </a:rPr>
                        <a:t> </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196 </a:t>
                      </a:r>
                      <a:r>
                        <a:rPr lang="ru-RU" sz="1000" dirty="0" err="1">
                          <a:effectLst/>
                          <a:latin typeface="Times New Roman" panose="02020603050405020304" pitchFamily="18" charset="0"/>
                          <a:cs typeface="Times New Roman" panose="02020603050405020304" pitchFamily="18" charset="0"/>
                        </a:rPr>
                        <a:t>ppb</a:t>
                      </a:r>
                      <a:endParaRPr lang="ru-RU" sz="1000" dirty="0">
                        <a:effectLst/>
                        <a:latin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(0–1663 </a:t>
                      </a:r>
                      <a:r>
                        <a:rPr lang="ru-RU" sz="1000" dirty="0" err="1">
                          <a:effectLst/>
                          <a:latin typeface="Times New Roman" panose="02020603050405020304" pitchFamily="18" charset="0"/>
                          <a:cs typeface="Times New Roman" panose="02020603050405020304" pitchFamily="18" charset="0"/>
                        </a:rPr>
                        <a:t>ppb</a:t>
                      </a:r>
                      <a:r>
                        <a:rPr lang="ru-RU" sz="1000" dirty="0">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Alcoholic intoxication</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&gt;130–650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1394290006"/>
                  </a:ext>
                </a:extLst>
              </a:tr>
              <a:tr h="463210">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9.6–3.1 </a:t>
                      </a:r>
                      <a:r>
                        <a:rPr lang="ru-RU" sz="1000" dirty="0" err="1">
                          <a:effectLst/>
                          <a:latin typeface="Times New Roman" panose="02020603050405020304" pitchFamily="18" charset="0"/>
                          <a:cs typeface="Times New Roman" panose="02020603050405020304" pitchFamily="18" charset="0"/>
                        </a:rPr>
                        <a:t>ppb</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Diabetes</a:t>
                      </a:r>
                      <a:endParaRPr lang="ru-RU" sz="1000" dirty="0">
                        <a:effectLst/>
                        <a:latin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45.0–14.2</a:t>
                      </a:r>
                      <a:r>
                        <a:rPr lang="en-US" sz="1000" dirty="0">
                          <a:effectLst/>
                          <a:latin typeface="Times New Roman" panose="02020603050405020304" pitchFamily="18" charset="0"/>
                          <a:cs typeface="Times New Roman" panose="02020603050405020304" pitchFamily="18" charset="0"/>
                        </a:rPr>
                        <a:t> </a:t>
                      </a:r>
                      <a:r>
                        <a:rPr lang="ru-RU" sz="1000" dirty="0" err="1">
                          <a:effectLst/>
                          <a:latin typeface="Times New Roman" panose="02020603050405020304" pitchFamily="18" charset="0"/>
                          <a:cs typeface="Times New Roman" panose="02020603050405020304" pitchFamily="18" charset="0"/>
                        </a:rPr>
                        <a:t>ppb</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1691093055"/>
                  </a:ext>
                </a:extLst>
              </a:tr>
              <a:tr h="440999">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a:t>
                      </a:r>
                      <a:r>
                        <a:rPr lang="en-US" sz="1000" dirty="0">
                          <a:effectLst/>
                          <a:latin typeface="Times New Roman" panose="02020603050405020304" pitchFamily="18" charset="0"/>
                          <a:cs typeface="Times New Roman" panose="02020603050405020304" pitchFamily="18" charset="0"/>
                        </a:rPr>
                        <a:t> </a:t>
                      </a:r>
                      <a:r>
                        <a:rPr lang="ru-RU" sz="1000" dirty="0">
                          <a:effectLst/>
                          <a:latin typeface="Times New Roman" panose="02020603050405020304" pitchFamily="18" charset="0"/>
                          <a:cs typeface="Times New Roman" panose="02020603050405020304" pitchFamily="18" charset="0"/>
                        </a:rPr>
                        <a:t>0.2 </a:t>
                      </a:r>
                      <a:r>
                        <a:rPr lang="ru-RU" sz="1000" dirty="0" err="1">
                          <a:effectLst/>
                          <a:latin typeface="Times New Roman" panose="02020603050405020304" pitchFamily="18" charset="0"/>
                          <a:cs typeface="Times New Roman" panose="02020603050405020304" pitchFamily="18" charset="0"/>
                        </a:rPr>
                        <a:t>ppmv</a:t>
                      </a:r>
                      <a:endParaRPr lang="ru-RU" sz="1000" dirty="0">
                        <a:effectLst/>
                        <a:latin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0.01–1.2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a:lnSpc>
                          <a:spcPct val="107000"/>
                        </a:lnSpc>
                      </a:pPr>
                      <a:endParaRPr lang="ru-RU" sz="1000" dirty="0">
                        <a:effectLst/>
                        <a:latin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734378607"/>
                  </a:ext>
                </a:extLst>
              </a:tr>
              <a:tr h="440999">
                <a:tc rowSpan="5">
                  <a:txBody>
                    <a:bodyPr/>
                    <a:lstStyle/>
                    <a:p>
                      <a:pPr marL="0" indent="0" algn="ctr">
                        <a:lnSpc>
                          <a:spcPct val="150000"/>
                        </a:lnSpc>
                        <a:spcAft>
                          <a:spcPts val="0"/>
                        </a:spcAft>
                      </a:pPr>
                      <a:r>
                        <a:rPr lang="en-US" sz="1600" dirty="0">
                          <a:effectLst/>
                        </a:rPr>
                        <a:t>Acetone</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rowSpan="5">
                  <a:txBody>
                    <a:bodyPr/>
                    <a:lstStyle/>
                    <a:p>
                      <a:pPr indent="450215" algn="just">
                        <a:lnSpc>
                          <a:spcPct val="150000"/>
                        </a:lnSpc>
                        <a:spcAft>
                          <a:spcPts val="0"/>
                        </a:spcAft>
                      </a:pPr>
                      <a:r>
                        <a:rPr lang="ru-RU" sz="1600" dirty="0">
                          <a:effectLst/>
                        </a:rPr>
                        <a:t> </a:t>
                      </a:r>
                      <a:endPar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0,2–1,8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Diabetes</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1</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25–2</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4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669267328"/>
                  </a:ext>
                </a:extLst>
              </a:tr>
              <a:tr h="440999">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148–2744 </a:t>
                      </a:r>
                      <a:r>
                        <a:rPr lang="ru-RU" sz="1000" dirty="0" err="1">
                          <a:effectLst/>
                          <a:latin typeface="Times New Roman" panose="02020603050405020304" pitchFamily="18" charset="0"/>
                          <a:cs typeface="Times New Roman" panose="02020603050405020304" pitchFamily="18" charset="0"/>
                        </a:rPr>
                        <a:t>ppb</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Diabetes</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&gt; 1</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71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997898880"/>
                  </a:ext>
                </a:extLst>
              </a:tr>
              <a:tr h="440999">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0</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39–0</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85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Diabetes</a:t>
                      </a:r>
                    </a:p>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&gt; 1</a:t>
                      </a:r>
                      <a:r>
                        <a:rPr lang="en-US" sz="1000" dirty="0">
                          <a:effectLst/>
                          <a:latin typeface="Times New Roman" panose="02020603050405020304" pitchFamily="18" charset="0"/>
                          <a:cs typeface="Times New Roman" panose="02020603050405020304" pitchFamily="18" charset="0"/>
                        </a:rPr>
                        <a:t>.</a:t>
                      </a:r>
                      <a:r>
                        <a:rPr lang="ru-RU" sz="1000" dirty="0">
                          <a:effectLst/>
                          <a:latin typeface="Times New Roman" panose="02020603050405020304" pitchFamily="18" charset="0"/>
                          <a:cs typeface="Times New Roman" panose="02020603050405020304" pitchFamily="18" charset="0"/>
                        </a:rPr>
                        <a:t>8 </a:t>
                      </a:r>
                      <a:r>
                        <a:rPr lang="ru-RU" sz="1000" dirty="0" err="1">
                          <a:effectLst/>
                          <a:latin typeface="Times New Roman" panose="02020603050405020304" pitchFamily="18" charset="0"/>
                          <a:cs typeface="Times New Roman" panose="02020603050405020304" pitchFamily="18" charset="0"/>
                        </a:rPr>
                        <a:t>ppm</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694438089"/>
                  </a:ext>
                </a:extLst>
              </a:tr>
              <a:tr h="306358">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ru-RU" sz="1000" dirty="0">
                          <a:effectLst/>
                          <a:latin typeface="Times New Roman" panose="02020603050405020304" pitchFamily="18" charset="0"/>
                          <a:cs typeface="Times New Roman" panose="02020603050405020304" pitchFamily="18" charset="0"/>
                        </a:rPr>
                        <a:t>&lt;</a:t>
                      </a:r>
                      <a:r>
                        <a:rPr lang="en-US" sz="1000" dirty="0">
                          <a:effectLst/>
                          <a:latin typeface="Times New Roman" panose="02020603050405020304" pitchFamily="18" charset="0"/>
                          <a:cs typeface="Times New Roman" panose="02020603050405020304" pitchFamily="18" charset="0"/>
                        </a:rPr>
                        <a:t> </a:t>
                      </a:r>
                      <a:r>
                        <a:rPr lang="ru-RU" sz="1000" dirty="0">
                          <a:effectLst/>
                          <a:latin typeface="Times New Roman" panose="02020603050405020304" pitchFamily="18" charset="0"/>
                          <a:cs typeface="Times New Roman" panose="02020603050405020304" pitchFamily="18" charset="0"/>
                        </a:rPr>
                        <a:t>900 </a:t>
                      </a:r>
                      <a:r>
                        <a:rPr lang="ru-RU" sz="1000" dirty="0" err="1">
                          <a:effectLst/>
                          <a:latin typeface="Times New Roman" panose="02020603050405020304" pitchFamily="18" charset="0"/>
                          <a:cs typeface="Times New Roman" panose="02020603050405020304" pitchFamily="18" charset="0"/>
                        </a:rPr>
                        <a:t>ppb</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a:lnSpc>
                          <a:spcPct val="107000"/>
                        </a:lnSpc>
                      </a:pPr>
                      <a:endParaRPr lang="ru-RU" sz="1000" dirty="0">
                        <a:effectLst/>
                        <a:latin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3416335040"/>
                  </a:ext>
                </a:extLst>
              </a:tr>
              <a:tr h="305622">
                <a:tc vMerge="1">
                  <a:txBody>
                    <a:bodyPr/>
                    <a:lstStyle/>
                    <a:p>
                      <a:endParaRPr lang="ru-RU"/>
                    </a:p>
                  </a:txBody>
                  <a:tcPr/>
                </a:tc>
                <a:tc vMerge="1">
                  <a:txBody>
                    <a:bodyPr/>
                    <a:lstStyle/>
                    <a:p>
                      <a:endParaRPr lang="ru-RU"/>
                    </a:p>
                  </a:txBody>
                  <a:tcPr/>
                </a:tc>
                <a:tc>
                  <a:txBody>
                    <a:bodyPr/>
                    <a:lstStyle/>
                    <a:p>
                      <a:pPr indent="450215" algn="just">
                        <a:lnSpc>
                          <a:spcPct val="150000"/>
                        </a:lnSpc>
                        <a:spcAft>
                          <a:spcPts val="0"/>
                        </a:spcAft>
                      </a:pPr>
                      <a:r>
                        <a:rPr lang="en-US" sz="1000" dirty="0">
                          <a:effectLst/>
                          <a:latin typeface="Times New Roman" panose="02020603050405020304" pitchFamily="18" charset="0"/>
                          <a:cs typeface="Times New Roman" panose="02020603050405020304" pitchFamily="18" charset="0"/>
                        </a:rPr>
                        <a:t>~ </a:t>
                      </a:r>
                      <a:r>
                        <a:rPr lang="ru-RU" sz="1000" dirty="0">
                          <a:effectLst/>
                          <a:latin typeface="Times New Roman" panose="02020603050405020304" pitchFamily="18" charset="0"/>
                          <a:cs typeface="Times New Roman" panose="02020603050405020304" pitchFamily="18" charset="0"/>
                        </a:rPr>
                        <a:t>477 </a:t>
                      </a:r>
                      <a:r>
                        <a:rPr lang="ru-RU" sz="1000" dirty="0" err="1">
                          <a:effectLst/>
                          <a:latin typeface="Times New Roman" panose="02020603050405020304" pitchFamily="18" charset="0"/>
                          <a:cs typeface="Times New Roman" panose="02020603050405020304" pitchFamily="18" charset="0"/>
                        </a:rPr>
                        <a:t>ppb</a:t>
                      </a:r>
                      <a:endPar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13" marR="38513" marT="0" marB="0" anchor="ctr"/>
                </a:tc>
                <a:tc>
                  <a:txBody>
                    <a:bodyPr/>
                    <a:lstStyle/>
                    <a:p>
                      <a:pPr>
                        <a:lnSpc>
                          <a:spcPct val="107000"/>
                        </a:lnSpc>
                      </a:pPr>
                      <a:endParaRPr lang="ru-RU" sz="1000" dirty="0">
                        <a:effectLst/>
                        <a:latin typeface="Times New Roman" panose="02020603050405020304" pitchFamily="18" charset="0"/>
                        <a:cs typeface="Times New Roman" panose="02020603050405020304" pitchFamily="18" charset="0"/>
                      </a:endParaRPr>
                    </a:p>
                  </a:txBody>
                  <a:tcPr marL="38513" marR="38513" marT="0" marB="0" anchor="ctr"/>
                </a:tc>
                <a:extLst>
                  <a:ext uri="{0D108BD9-81ED-4DB2-BD59-A6C34878D82A}">
                    <a16:rowId xmlns:a16="http://schemas.microsoft.com/office/drawing/2014/main" val="1274055469"/>
                  </a:ext>
                </a:extLst>
              </a:tr>
            </a:tbl>
          </a:graphicData>
        </a:graphic>
      </p:graphicFrame>
      <p:pic>
        <p:nvPicPr>
          <p:cNvPr id="6" name="Рисунок 5">
            <a:extLst>
              <a:ext uri="{FF2B5EF4-FFF2-40B4-BE49-F238E27FC236}">
                <a16:creationId xmlns:a16="http://schemas.microsoft.com/office/drawing/2014/main" id="{58E3F88D-AE0B-4115-A223-9721711294A8}"/>
              </a:ext>
            </a:extLst>
          </p:cNvPr>
          <p:cNvPicPr>
            <a:picLocks noChangeAspect="1"/>
          </p:cNvPicPr>
          <p:nvPr/>
        </p:nvPicPr>
        <p:blipFill>
          <a:blip r:embed="rId4"/>
          <a:stretch>
            <a:fillRect/>
          </a:stretch>
        </p:blipFill>
        <p:spPr>
          <a:xfrm>
            <a:off x="2449362" y="1795286"/>
            <a:ext cx="2739545" cy="1433621"/>
          </a:xfrm>
          <a:prstGeom prst="rect">
            <a:avLst/>
          </a:prstGeom>
        </p:spPr>
      </p:pic>
      <p:pic>
        <p:nvPicPr>
          <p:cNvPr id="7" name="Рисунок 6">
            <a:extLst>
              <a:ext uri="{FF2B5EF4-FFF2-40B4-BE49-F238E27FC236}">
                <a16:creationId xmlns:a16="http://schemas.microsoft.com/office/drawing/2014/main" id="{1919F744-950C-40A5-8C7E-2F5877AF7E48}"/>
              </a:ext>
            </a:extLst>
          </p:cNvPr>
          <p:cNvPicPr>
            <a:picLocks noChangeAspect="1"/>
          </p:cNvPicPr>
          <p:nvPr/>
        </p:nvPicPr>
        <p:blipFill>
          <a:blip r:embed="rId5"/>
          <a:stretch>
            <a:fillRect/>
          </a:stretch>
        </p:blipFill>
        <p:spPr>
          <a:xfrm>
            <a:off x="2395814" y="3369565"/>
            <a:ext cx="2782485" cy="1325375"/>
          </a:xfrm>
          <a:prstGeom prst="rect">
            <a:avLst/>
          </a:prstGeom>
        </p:spPr>
      </p:pic>
      <p:pic>
        <p:nvPicPr>
          <p:cNvPr id="8" name="Рисунок 7">
            <a:extLst>
              <a:ext uri="{FF2B5EF4-FFF2-40B4-BE49-F238E27FC236}">
                <a16:creationId xmlns:a16="http://schemas.microsoft.com/office/drawing/2014/main" id="{9B9D10ED-1668-4295-B45F-2BD1D4A9E06E}"/>
              </a:ext>
            </a:extLst>
          </p:cNvPr>
          <p:cNvPicPr>
            <a:picLocks noChangeAspect="1"/>
          </p:cNvPicPr>
          <p:nvPr/>
        </p:nvPicPr>
        <p:blipFill>
          <a:blip r:embed="rId6"/>
          <a:stretch>
            <a:fillRect/>
          </a:stretch>
        </p:blipFill>
        <p:spPr>
          <a:xfrm>
            <a:off x="2415009" y="5096738"/>
            <a:ext cx="2773898" cy="1228398"/>
          </a:xfrm>
          <a:prstGeom prst="rect">
            <a:avLst/>
          </a:prstGeom>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89826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68FFA95E-F611-468C-BD42-C34BBCBA5AD4}"/>
              </a:ext>
            </a:extLst>
          </p:cNvPr>
          <p:cNvSpPr>
            <a:spLocks noGrp="1"/>
          </p:cNvSpPr>
          <p:nvPr>
            <p:ph type="title"/>
          </p:nvPr>
        </p:nvSpPr>
        <p:spPr>
          <a:xfrm>
            <a:off x="838200" y="365126"/>
            <a:ext cx="10515600" cy="753670"/>
          </a:xfrm>
        </p:spPr>
        <p:txBody>
          <a:bodyPr>
            <a:noAutofit/>
          </a:bodyPr>
          <a:lstStyle/>
          <a:p>
            <a:pPr algn="ctr"/>
            <a:r>
              <a:rPr lang="en-US" sz="3600" b="1" dirty="0">
                <a:latin typeface="Times New Roman" panose="02020603050405020304" pitchFamily="18" charset="0"/>
                <a:cs typeface="Times New Roman" panose="02020603050405020304" pitchFamily="18" charset="0"/>
              </a:rPr>
              <a:t>IR QC laser spectroscopy</a:t>
            </a:r>
            <a:endParaRPr lang="ru-RU" sz="3600" b="1" dirty="0">
              <a:latin typeface="Times New Roman" panose="02020603050405020304" pitchFamily="18" charset="0"/>
              <a:cs typeface="Times New Roman" panose="02020603050405020304" pitchFamily="18" charset="0"/>
            </a:endParaRPr>
          </a:p>
        </p:txBody>
      </p:sp>
      <p:sp>
        <p:nvSpPr>
          <p:cNvPr id="5" name="Объект 2">
            <a:extLst>
              <a:ext uri="{FF2B5EF4-FFF2-40B4-BE49-F238E27FC236}">
                <a16:creationId xmlns:a16="http://schemas.microsoft.com/office/drawing/2014/main" id="{A2D1B296-905F-494B-8296-97A28D5051A8}"/>
              </a:ext>
            </a:extLst>
          </p:cNvPr>
          <p:cNvSpPr>
            <a:spLocks noGrp="1"/>
          </p:cNvSpPr>
          <p:nvPr>
            <p:ph idx="1"/>
          </p:nvPr>
        </p:nvSpPr>
        <p:spPr>
          <a:xfrm>
            <a:off x="813085" y="1198197"/>
            <a:ext cx="11309783" cy="5313439"/>
          </a:xfrm>
        </p:spPr>
        <p:txBody>
          <a:bodyPr>
            <a:normAutofit/>
          </a:bodyPr>
          <a:lstStyle/>
          <a:p>
            <a:pPr marL="0" indent="0" algn="ctr">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use infrared laser absorption spectroscopy based on quantum cascade laser and Herriot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multipass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gas cells.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AE046F9-A2CE-406C-B19A-F8377005F71E}"/>
              </a:ext>
            </a:extLst>
          </p:cNvPr>
          <p:cNvSpPr txBox="1"/>
          <p:nvPr/>
        </p:nvSpPr>
        <p:spPr>
          <a:xfrm>
            <a:off x="838199" y="1601846"/>
            <a:ext cx="7033181" cy="2689801"/>
          </a:xfrm>
          <a:prstGeom prst="rect">
            <a:avLst/>
          </a:prstGeom>
          <a:noFill/>
          <a:ln w="34925">
            <a:solidFill>
              <a:schemeClr val="accent1"/>
            </a:solidFill>
          </a:ln>
        </p:spPr>
        <p:txBody>
          <a:bodyPr wrap="square" rtlCol="0">
            <a:spAutoFit/>
          </a:bodyPr>
          <a:lstStyle/>
          <a:p>
            <a:endParaRPr lang="ru-RU" dirty="0"/>
          </a:p>
        </p:txBody>
      </p:sp>
      <p:sp>
        <p:nvSpPr>
          <p:cNvPr id="7" name="TextBox 6">
            <a:extLst>
              <a:ext uri="{FF2B5EF4-FFF2-40B4-BE49-F238E27FC236}">
                <a16:creationId xmlns:a16="http://schemas.microsoft.com/office/drawing/2014/main" id="{E62641C0-638C-4738-822C-3220ECE968CF}"/>
              </a:ext>
            </a:extLst>
          </p:cNvPr>
          <p:cNvSpPr txBox="1"/>
          <p:nvPr/>
        </p:nvSpPr>
        <p:spPr>
          <a:xfrm>
            <a:off x="863314" y="1575936"/>
            <a:ext cx="3517501"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Quantum cascade laser </a:t>
            </a:r>
            <a:r>
              <a:rPr lang="ru-RU"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QCL</a:t>
            </a:r>
            <a:r>
              <a:rPr lang="ru-RU" sz="20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D17499A-18DB-4241-9FC5-47C8FCDCC31E}"/>
              </a:ext>
            </a:extLst>
          </p:cNvPr>
          <p:cNvSpPr txBox="1"/>
          <p:nvPr/>
        </p:nvSpPr>
        <p:spPr>
          <a:xfrm>
            <a:off x="977083" y="1986459"/>
            <a:ext cx="3123356" cy="738664"/>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Tuning mode 5.3</a:t>
            </a:r>
            <a:r>
              <a:rPr lang="ru-RU" sz="1400" dirty="0">
                <a:effectLst/>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2.8</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um.</a:t>
            </a:r>
            <a:r>
              <a:rPr lang="ru-RU" sz="1400" dirty="0">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Peak power</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up to</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150</a:t>
            </a:r>
            <a:r>
              <a:rPr lang="ru-RU"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mW</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Tuning step</a:t>
            </a:r>
            <a:r>
              <a:rPr lang="ru-RU" sz="1400" dirty="0">
                <a:latin typeface="Times New Roman" panose="02020603050405020304" pitchFamily="18" charset="0"/>
                <a:cs typeface="Times New Roman" panose="02020603050405020304" pitchFamily="18" charset="0"/>
              </a:rPr>
              <a:t> 2 </a:t>
            </a:r>
            <a:r>
              <a:rPr lang="en-US" sz="1400" dirty="0">
                <a:latin typeface="Times New Roman" panose="02020603050405020304" pitchFamily="18" charset="0"/>
                <a:cs typeface="Times New Roman" panose="02020603050405020304" pitchFamily="18" charset="0"/>
              </a:rPr>
              <a:t>cm</a:t>
            </a:r>
            <a:r>
              <a:rPr lang="ru-RU" sz="1400" baseline="30000" dirty="0">
                <a:latin typeface="Times New Roman" panose="02020603050405020304" pitchFamily="18" charset="0"/>
                <a:cs typeface="Times New Roman" panose="02020603050405020304" pitchFamily="18" charset="0"/>
              </a:rPr>
              <a:t>-1</a:t>
            </a:r>
            <a:endParaRPr lang="ru-RU"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B7F174-B0F2-4A31-A2AB-F261D5E43C3D}"/>
              </a:ext>
            </a:extLst>
          </p:cNvPr>
          <p:cNvSpPr txBox="1"/>
          <p:nvPr/>
        </p:nvSpPr>
        <p:spPr>
          <a:xfrm>
            <a:off x="838198" y="4305244"/>
            <a:ext cx="7033181" cy="2133053"/>
          </a:xfrm>
          <a:prstGeom prst="rect">
            <a:avLst/>
          </a:prstGeom>
          <a:noFill/>
          <a:ln w="34925">
            <a:solidFill>
              <a:schemeClr val="accent1"/>
            </a:solidFill>
          </a:ln>
        </p:spPr>
        <p:txBody>
          <a:bodyPr wrap="square" rtlCol="0">
            <a:spAutoFit/>
          </a:bodyPr>
          <a:lstStyle/>
          <a:p>
            <a:endParaRPr lang="ru-RU" dirty="0"/>
          </a:p>
        </p:txBody>
      </p:sp>
      <p:pic>
        <p:nvPicPr>
          <p:cNvPr id="10" name="Picture 3" descr="ФПУ">
            <a:extLst>
              <a:ext uri="{FF2B5EF4-FFF2-40B4-BE49-F238E27FC236}">
                <a16:creationId xmlns:a16="http://schemas.microsoft.com/office/drawing/2014/main" id="{27C5A28D-412B-406C-A338-FCB8F4785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135" y="4848500"/>
            <a:ext cx="2423696" cy="14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C0C767A-251C-49F2-BC93-9626CDDC0D88}"/>
              </a:ext>
            </a:extLst>
          </p:cNvPr>
          <p:cNvSpPr txBox="1"/>
          <p:nvPr/>
        </p:nvSpPr>
        <p:spPr>
          <a:xfrm>
            <a:off x="1419497" y="4336891"/>
            <a:ext cx="6367888" cy="67710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 MCT (Mercury-Cadmium-Telluride) Detector Module</a:t>
            </a:r>
          </a:p>
          <a:p>
            <a:r>
              <a:rPr lang="en-US" sz="2000" b="1" dirty="0">
                <a:latin typeface="Times New Roman" panose="02020603050405020304" pitchFamily="18" charset="0"/>
                <a:cs typeface="Times New Roman" panose="02020603050405020304" pitchFamily="18" charset="0"/>
              </a:rPr>
              <a:t>thermoelectrically (TE) cooled</a:t>
            </a:r>
            <a:endParaRPr lang="ru-RU" sz="20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6F21EBE-A83D-46B2-A38B-930995040B38}"/>
              </a:ext>
            </a:extLst>
          </p:cNvPr>
          <p:cNvSpPr txBox="1"/>
          <p:nvPr/>
        </p:nvSpPr>
        <p:spPr>
          <a:xfrm>
            <a:off x="1070100" y="5113795"/>
            <a:ext cx="3032753" cy="1169551"/>
          </a:xfrm>
          <a:prstGeom prst="rect">
            <a:avLst/>
          </a:prstGeom>
          <a:noFill/>
        </p:spPr>
        <p:txBody>
          <a:bodyPr wrap="none" rtlCol="0">
            <a:spAutoFit/>
          </a:bodyPr>
          <a:lstStyle/>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Detectivity </a:t>
            </a:r>
            <a:r>
              <a:rPr lang="en-US" sz="1400" i="1" dirty="0">
                <a:latin typeface="Times New Roman" panose="02020603050405020304" pitchFamily="18" charset="0"/>
                <a:cs typeface="Times New Roman" panose="02020603050405020304" pitchFamily="18" charset="0"/>
              </a:rPr>
              <a:t>D</a:t>
            </a:r>
            <a:r>
              <a:rPr lang="ru-RU" sz="1400" i="1"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 </a:t>
            </a:r>
            <a:r>
              <a:rPr lang="en-US" sz="1400" dirty="0">
                <a:latin typeface="Times New Roman" panose="02020603050405020304" pitchFamily="18" charset="0"/>
                <a:cs typeface="Times New Roman" panose="02020603050405020304" pitchFamily="18" charset="0"/>
              </a:rPr>
              <a:t>6</a:t>
            </a:r>
            <a:r>
              <a:rPr lang="ru-RU" sz="1400" dirty="0">
                <a:effectLst/>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8</a:t>
            </a:r>
            <a:r>
              <a:rPr lang="ru-RU" sz="1400" dirty="0">
                <a:latin typeface="Times New Roman" panose="02020603050405020304" pitchFamily="18" charset="0"/>
                <a:cs typeface="Times New Roman" panose="02020603050405020304" pitchFamily="18" charset="0"/>
              </a:rPr>
              <a:t>∙ 10</a:t>
            </a:r>
            <a:r>
              <a:rPr lang="ru-RU" sz="1400" baseline="30000" dirty="0">
                <a:latin typeface="Times New Roman" panose="02020603050405020304" pitchFamily="18" charset="0"/>
                <a:cs typeface="Times New Roman" panose="02020603050405020304" pitchFamily="18" charset="0"/>
              </a:rPr>
              <a:t>9 </a:t>
            </a:r>
            <a:r>
              <a:rPr lang="en-US" sz="1400" dirty="0">
                <a:latin typeface="Times New Roman" panose="02020603050405020304" pitchFamily="18" charset="0"/>
                <a:cs typeface="Times New Roman" panose="02020603050405020304" pitchFamily="18" charset="0"/>
              </a:rPr>
              <a:t>cm</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Hz</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W</a:t>
            </a:r>
            <a:r>
              <a:rPr lang="ru-RU" sz="1400" dirty="0">
                <a:latin typeface="Times New Roman" panose="02020603050405020304" pitchFamily="18" charset="0"/>
                <a:cs typeface="Times New Roman" panose="02020603050405020304" pitchFamily="18" charset="0"/>
              </a:rPr>
              <a:t>. </a:t>
            </a:r>
          </a:p>
          <a:p>
            <a:pPr marL="285750" indent="-285750">
              <a:buFontTx/>
              <a:buChar char="-"/>
            </a:pP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Type</a:t>
            </a:r>
            <a:r>
              <a:rPr lang="ru-RU" sz="1400" dirty="0">
                <a:latin typeface="Times New Roman" panose="02020603050405020304" pitchFamily="18" charset="0"/>
                <a:cs typeface="Times New Roman" panose="02020603050405020304" pitchFamily="18" charset="0"/>
              </a:rPr>
              <a:t> PVMI-4TE </a:t>
            </a:r>
            <a:r>
              <a:rPr lang="en-US" sz="1400" dirty="0">
                <a:latin typeface="Times New Roman" panose="02020603050405020304" pitchFamily="18" charset="0"/>
                <a:cs typeface="Times New Roman" panose="02020603050405020304" pitchFamily="18" charset="0"/>
              </a:rPr>
              <a:t>(Vigo, Poland).</a:t>
            </a:r>
            <a:endParaRPr lang="ru-RU" sz="1400" dirty="0">
              <a:latin typeface="Times New Roman" panose="02020603050405020304" pitchFamily="18" charset="0"/>
              <a:cs typeface="Times New Roman" panose="02020603050405020304" pitchFamily="18" charset="0"/>
            </a:endParaRPr>
          </a:p>
          <a:p>
            <a:pPr marL="285750" indent="-285750">
              <a:buFontTx/>
              <a:buChar char="-"/>
            </a:pP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Detector size </a:t>
            </a:r>
            <a:r>
              <a:rPr lang="ru-RU"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mm.</a:t>
            </a:r>
            <a:endParaRPr lang="ru-RU"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5CDF5F-0EB7-4E04-A383-BE9401FA8199}"/>
              </a:ext>
            </a:extLst>
          </p:cNvPr>
          <p:cNvSpPr txBox="1"/>
          <p:nvPr/>
        </p:nvSpPr>
        <p:spPr>
          <a:xfrm>
            <a:off x="7841166" y="1601846"/>
            <a:ext cx="4281703" cy="4836451"/>
          </a:xfrm>
          <a:prstGeom prst="rect">
            <a:avLst/>
          </a:prstGeom>
          <a:noFill/>
          <a:ln w="34925">
            <a:solidFill>
              <a:schemeClr val="accent1"/>
            </a:solidFill>
          </a:ln>
        </p:spPr>
        <p:txBody>
          <a:bodyPr wrap="square" rtlCol="0">
            <a:spAutoFit/>
          </a:bodyPr>
          <a:lstStyle/>
          <a:p>
            <a:endParaRPr lang="ru-RU" dirty="0"/>
          </a:p>
        </p:txBody>
      </p:sp>
      <p:sp>
        <p:nvSpPr>
          <p:cNvPr id="14" name="TextBox 13">
            <a:extLst>
              <a:ext uri="{FF2B5EF4-FFF2-40B4-BE49-F238E27FC236}">
                <a16:creationId xmlns:a16="http://schemas.microsoft.com/office/drawing/2014/main" id="{054A9F29-E646-4A1F-A5DA-F67B8CA38152}"/>
              </a:ext>
            </a:extLst>
          </p:cNvPr>
          <p:cNvSpPr txBox="1"/>
          <p:nvPr/>
        </p:nvSpPr>
        <p:spPr>
          <a:xfrm>
            <a:off x="8958325" y="1564582"/>
            <a:ext cx="211788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Multipass gas cell</a:t>
            </a:r>
            <a:endParaRPr lang="ru-RU" sz="2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FEB258F-F2A1-4453-A472-DCAC36952C06}"/>
              </a:ext>
            </a:extLst>
          </p:cNvPr>
          <p:cNvSpPr txBox="1"/>
          <p:nvPr/>
        </p:nvSpPr>
        <p:spPr>
          <a:xfrm>
            <a:off x="8039859" y="2060563"/>
            <a:ext cx="2871299" cy="1815882"/>
          </a:xfrm>
          <a:prstGeom prst="rect">
            <a:avLst/>
          </a:prstGeom>
          <a:noFill/>
        </p:spPr>
        <p:txBody>
          <a:bodyPr wrap="none" rtlCol="0">
            <a:spAutoFit/>
          </a:bodyPr>
          <a:lstStyle/>
          <a:p>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Herriot multipass gas cell.</a:t>
            </a:r>
            <a:endParaRPr lang="ru-RU" sz="1400" dirty="0">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Volume</a:t>
            </a:r>
            <a:r>
              <a:rPr lang="ru-RU" sz="1400" dirty="0">
                <a:latin typeface="Times New Roman" panose="02020603050405020304" pitchFamily="18" charset="0"/>
                <a:cs typeface="Times New Roman" panose="02020603050405020304" pitchFamily="18" charset="0"/>
              </a:rPr>
              <a:t> 0</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5</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l</a:t>
            </a:r>
            <a:r>
              <a:rPr lang="en-US"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Length</a:t>
            </a:r>
            <a:r>
              <a:rPr lang="ru-RU" sz="1400" dirty="0">
                <a:latin typeface="Times New Roman" panose="02020603050405020304" pitchFamily="18" charset="0"/>
                <a:cs typeface="Times New Roman" panose="02020603050405020304" pitchFamily="18" charset="0"/>
              </a:rPr>
              <a:t> 0</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32 </a:t>
            </a:r>
            <a:r>
              <a:rPr lang="en-US" sz="1400" dirty="0">
                <a:latin typeface="Times New Roman" panose="02020603050405020304" pitchFamily="18" charset="0"/>
                <a:cs typeface="Times New Roman" panose="02020603050405020304" pitchFamily="18" charset="0"/>
              </a:rPr>
              <a:t>m</a:t>
            </a:r>
            <a:r>
              <a:rPr lang="ru-RU" sz="1400" dirty="0">
                <a:latin typeface="Times New Roman" panose="02020603050405020304" pitchFamily="18" charset="0"/>
                <a:cs typeface="Times New Roman" panose="02020603050405020304" pitchFamily="18" charset="0"/>
              </a:rPr>
              <a:t>;</a:t>
            </a:r>
          </a:p>
          <a:p>
            <a:pPr marL="285750" indent="-285750">
              <a:buFontTx/>
              <a:buChar char="-"/>
            </a:pPr>
            <a:r>
              <a:rPr lang="en-US" sz="1400" dirty="0">
                <a:latin typeface="Times New Roman" panose="02020603050405020304" pitchFamily="18" charset="0"/>
                <a:cs typeface="Times New Roman" panose="02020603050405020304" pitchFamily="18" charset="0"/>
              </a:rPr>
              <a:t>Number of passes</a:t>
            </a:r>
            <a:r>
              <a:rPr lang="ru-RU" sz="1400" dirty="0">
                <a:latin typeface="Times New Roman" panose="02020603050405020304" pitchFamily="18" charset="0"/>
                <a:cs typeface="Times New Roman" panose="02020603050405020304" pitchFamily="18" charset="0"/>
              </a:rPr>
              <a:t> 238</a:t>
            </a:r>
            <a:r>
              <a:rPr lang="en-US"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Optical path</a:t>
            </a:r>
            <a:r>
              <a:rPr lang="ru-RU" sz="1400" dirty="0">
                <a:latin typeface="Times New Roman" panose="02020603050405020304" pitchFamily="18" charset="0"/>
                <a:cs typeface="Times New Roman" panose="02020603050405020304" pitchFamily="18" charset="0"/>
              </a:rPr>
              <a:t> 76 </a:t>
            </a:r>
            <a:r>
              <a:rPr lang="en-US" sz="1400" dirty="0">
                <a:latin typeface="Times New Roman" panose="02020603050405020304" pitchFamily="18" charset="0"/>
                <a:cs typeface="Times New Roman" panose="02020603050405020304" pitchFamily="18" charset="0"/>
              </a:rPr>
              <a:t>m.</a:t>
            </a:r>
            <a:endParaRPr lang="ru-RU" sz="1400" dirty="0">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Output optical power</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up to </a:t>
            </a:r>
            <a:r>
              <a:rPr lang="ru-RU" sz="1400" dirty="0">
                <a:latin typeface="Times New Roman" panose="02020603050405020304" pitchFamily="18" charset="0"/>
                <a:cs typeface="Times New Roman" panose="02020603050405020304" pitchFamily="18" charset="0"/>
              </a:rPr>
              <a:t>20 %</a:t>
            </a:r>
            <a:r>
              <a:rPr lang="en-US"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buFontTx/>
              <a:buChar char="-"/>
            </a:pP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id="{C2B08961-1C62-40A4-A13D-FBAD9332F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955" y="5183128"/>
            <a:ext cx="3611923" cy="10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a:extLst>
              <a:ext uri="{FF2B5EF4-FFF2-40B4-BE49-F238E27FC236}">
                <a16:creationId xmlns:a16="http://schemas.microsoft.com/office/drawing/2014/main" id="{4E58F172-11DF-4EC9-B256-5645AA37CF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6755" y="3569208"/>
            <a:ext cx="3284827" cy="1532355"/>
          </a:xfrm>
          <a:prstGeom prst="rect">
            <a:avLst/>
          </a:prstGeom>
        </p:spPr>
      </p:pic>
      <p:sp>
        <p:nvSpPr>
          <p:cNvPr id="18" name="TextBox 17">
            <a:extLst>
              <a:ext uri="{FF2B5EF4-FFF2-40B4-BE49-F238E27FC236}">
                <a16:creationId xmlns:a16="http://schemas.microsoft.com/office/drawing/2014/main" id="{C2337191-12B4-459C-BE5A-260773E58151}"/>
              </a:ext>
            </a:extLst>
          </p:cNvPr>
          <p:cNvSpPr txBox="1"/>
          <p:nvPr/>
        </p:nvSpPr>
        <p:spPr>
          <a:xfrm>
            <a:off x="4892241" y="1732997"/>
            <a:ext cx="2895144" cy="338554"/>
          </a:xfrm>
          <a:prstGeom prst="rect">
            <a:avLst/>
          </a:prstGeom>
          <a:no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LaserTune</a:t>
            </a:r>
            <a:r>
              <a:rPr lang="en-US" sz="1600" dirty="0">
                <a:latin typeface="Times New Roman" panose="02020603050405020304" pitchFamily="18" charset="0"/>
                <a:cs typeface="Times New Roman" panose="02020603050405020304" pitchFamily="18" charset="0"/>
              </a:rPr>
              <a:t>, Block Engineering</a:t>
            </a:r>
            <a:endParaRPr lang="ru-RU" sz="1600" dirty="0">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CCC848A5-7075-4B49-A67E-F818C19BEAB4}"/>
              </a:ext>
            </a:extLst>
          </p:cNvPr>
          <p:cNvPicPr>
            <a:picLocks noChangeAspect="1"/>
          </p:cNvPicPr>
          <p:nvPr/>
        </p:nvPicPr>
        <p:blipFill>
          <a:blip r:embed="rId7"/>
          <a:stretch>
            <a:fillRect/>
          </a:stretch>
        </p:blipFill>
        <p:spPr>
          <a:xfrm>
            <a:off x="1181889" y="2683462"/>
            <a:ext cx="4308123" cy="1491075"/>
          </a:xfrm>
          <a:prstGeom prst="rect">
            <a:avLst/>
          </a:prstGeom>
        </p:spPr>
      </p:pic>
      <p:pic>
        <p:nvPicPr>
          <p:cNvPr id="20" name="Picture 7" descr="C:\Block\Products\LaserTune\Images\LaserTune w External MCT 1.jpg">
            <a:extLst>
              <a:ext uri="{FF2B5EF4-FFF2-40B4-BE49-F238E27FC236}">
                <a16:creationId xmlns:a16="http://schemas.microsoft.com/office/drawing/2014/main" id="{A7211C6F-C47B-4845-84CD-60108EBE2582}"/>
              </a:ext>
            </a:extLst>
          </p:cNvPr>
          <p:cNvPicPr>
            <a:picLocks noChangeAspect="1"/>
          </p:cNvPicPr>
          <p:nvPr/>
        </p:nvPicPr>
        <p:blipFill rotWithShape="1">
          <a:blip r:embed="rId8">
            <a:extLst>
              <a:ext uri="{28A0092B-C50C-407E-A947-70E740481C1C}">
                <a14:useLocalDpi xmlns:a14="http://schemas.microsoft.com/office/drawing/2010/main" val="0"/>
              </a:ext>
            </a:extLst>
          </a:blip>
          <a:srcRect r="36086"/>
          <a:stretch/>
        </p:blipFill>
        <p:spPr bwMode="auto">
          <a:xfrm>
            <a:off x="5506430" y="2338566"/>
            <a:ext cx="1982401" cy="1832862"/>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7389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7FE7363-BA00-4A9D-A41F-5AC1E4C90DE8}"/>
              </a:ext>
            </a:extLst>
          </p:cNvPr>
          <p:cNvSpPr>
            <a:spLocks noGrp="1"/>
          </p:cNvSpPr>
          <p:nvPr>
            <p:ph type="title"/>
          </p:nvPr>
        </p:nvSpPr>
        <p:spPr>
          <a:xfrm>
            <a:off x="721453" y="226036"/>
            <a:ext cx="11216081" cy="910001"/>
          </a:xfrm>
        </p:spPr>
        <p:txBody>
          <a:bodyPr>
            <a:noAutofit/>
          </a:bodyPr>
          <a:lstStyle/>
          <a:p>
            <a:pPr algn="ctr">
              <a:lnSpc>
                <a:spcPct val="150000"/>
              </a:lnSpc>
            </a:pPr>
            <a:r>
              <a:rPr lang="en-US" sz="3200" b="1" dirty="0">
                <a:latin typeface="Times New Roman" panose="02020603050405020304" pitchFamily="18" charset="0"/>
                <a:cs typeface="Times New Roman" panose="02020603050405020304" pitchFamily="18" charset="0"/>
              </a:rPr>
              <a:t>Optical unit of experimental setup for analysis of gas mixtures. Scheme with two photodetectors</a:t>
            </a:r>
            <a:endParaRPr lang="ru-RU" sz="32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8D7B46B9-554A-4486-B7CE-D821D5C4F62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621925" y="1357869"/>
            <a:ext cx="4182147" cy="337740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C7CE724-E4B7-451C-952A-A285B0F1F4B1}"/>
              </a:ext>
            </a:extLst>
          </p:cNvPr>
          <p:cNvSpPr txBox="1"/>
          <p:nvPr/>
        </p:nvSpPr>
        <p:spPr>
          <a:xfrm>
            <a:off x="2230709" y="4762251"/>
            <a:ext cx="195117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Principal optical scheme</a:t>
            </a:r>
            <a:endParaRPr lang="ru-RU"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FB56559-5FF8-4A3D-B256-00EC07DFF77E}"/>
              </a:ext>
            </a:extLst>
          </p:cNvPr>
          <p:cNvSpPr txBox="1"/>
          <p:nvPr/>
        </p:nvSpPr>
        <p:spPr>
          <a:xfrm>
            <a:off x="7991473" y="4842233"/>
            <a:ext cx="2214068" cy="307777"/>
          </a:xfrm>
          <a:prstGeom prst="rect">
            <a:avLst/>
          </a:prstGeom>
          <a:noFill/>
        </p:spPr>
        <p:txBody>
          <a:bodyPr wrap="none" rtlCol="0">
            <a:spAutoFit/>
          </a:bodyPr>
          <a:lstStyle/>
          <a:p>
            <a:r>
              <a:rPr lang="ru-RU" sz="1400" dirty="0">
                <a:latin typeface="Times New Roman" panose="02020603050405020304" pitchFamily="18" charset="0"/>
                <a:cs typeface="Times New Roman" panose="02020603050405020304" pitchFamily="18" charset="0"/>
              </a:rPr>
              <a:t>3</a:t>
            </a:r>
            <a:r>
              <a:rPr lang="en-US" sz="1400" dirty="0">
                <a:latin typeface="Times New Roman" panose="02020603050405020304" pitchFamily="18" charset="0"/>
                <a:cs typeface="Times New Roman" panose="02020603050405020304" pitchFamily="18" charset="0"/>
              </a:rPr>
              <a:t>D model of the optical unit</a:t>
            </a:r>
            <a:endParaRPr lang="ru-RU"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609541-FBEC-430E-8C9D-804E0A7D37E9}"/>
              </a:ext>
            </a:extLst>
          </p:cNvPr>
          <p:cNvSpPr txBox="1"/>
          <p:nvPr/>
        </p:nvSpPr>
        <p:spPr>
          <a:xfrm>
            <a:off x="8856531" y="1548625"/>
            <a:ext cx="274434"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1400" b="1" dirty="0">
                <a:latin typeface="Times New Roman" panose="02020603050405020304" pitchFamily="18" charset="0"/>
                <a:cs typeface="Times New Roman" panose="02020603050405020304" pitchFamily="18" charset="0"/>
              </a:rPr>
              <a:t>1</a:t>
            </a:r>
          </a:p>
        </p:txBody>
      </p:sp>
      <p:sp>
        <p:nvSpPr>
          <p:cNvPr id="12" name="TextBox 11">
            <a:extLst>
              <a:ext uri="{FF2B5EF4-FFF2-40B4-BE49-F238E27FC236}">
                <a16:creationId xmlns:a16="http://schemas.microsoft.com/office/drawing/2014/main" id="{A5F0A8F4-72F2-4517-A955-35592B29FCB4}"/>
              </a:ext>
            </a:extLst>
          </p:cNvPr>
          <p:cNvSpPr txBox="1"/>
          <p:nvPr/>
        </p:nvSpPr>
        <p:spPr>
          <a:xfrm>
            <a:off x="7621926" y="2723259"/>
            <a:ext cx="274434"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2</a:t>
            </a:r>
            <a:endParaRPr lang="ru-RU" sz="1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63028AC-F815-43CE-94A1-1CB4F68821E9}"/>
              </a:ext>
            </a:extLst>
          </p:cNvPr>
          <p:cNvSpPr txBox="1"/>
          <p:nvPr/>
        </p:nvSpPr>
        <p:spPr>
          <a:xfrm>
            <a:off x="8736560" y="3164521"/>
            <a:ext cx="274434"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3</a:t>
            </a:r>
            <a:endParaRPr lang="ru-RU" sz="1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25F5E8E-4C79-42A9-AEBA-6CE9AFF8813C}"/>
              </a:ext>
            </a:extLst>
          </p:cNvPr>
          <p:cNvSpPr txBox="1"/>
          <p:nvPr/>
        </p:nvSpPr>
        <p:spPr>
          <a:xfrm>
            <a:off x="9400866" y="2993337"/>
            <a:ext cx="274434"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4</a:t>
            </a:r>
            <a:endParaRPr lang="ru-RU" sz="1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D6F121-6765-4504-B305-EF3EBA7E3D85}"/>
              </a:ext>
            </a:extLst>
          </p:cNvPr>
          <p:cNvSpPr txBox="1"/>
          <p:nvPr/>
        </p:nvSpPr>
        <p:spPr>
          <a:xfrm>
            <a:off x="11376534" y="2335470"/>
            <a:ext cx="274434"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5</a:t>
            </a:r>
            <a:endParaRPr lang="ru-RU" sz="1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60CA3F5-E0D6-4474-9912-B6D6768716AD}"/>
              </a:ext>
            </a:extLst>
          </p:cNvPr>
          <p:cNvSpPr txBox="1"/>
          <p:nvPr/>
        </p:nvSpPr>
        <p:spPr>
          <a:xfrm>
            <a:off x="1201550" y="5305945"/>
            <a:ext cx="6980425" cy="1169551"/>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Components:</a:t>
            </a:r>
            <a:endParaRPr lang="ru-RU" sz="1400" b="1"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Multipass</a:t>
            </a:r>
            <a:r>
              <a:rPr lang="en-US" sz="1400" dirty="0">
                <a:latin typeface="Times New Roman" panose="02020603050405020304" pitchFamily="18" charset="0"/>
                <a:cs typeface="Times New Roman" panose="02020603050405020304" pitchFamily="18" charset="0"/>
              </a:rPr>
              <a:t> gas cell.	</a:t>
            </a:r>
            <a:r>
              <a:rPr lang="ru-RU" sz="1400" dirty="0">
                <a:latin typeface="Times New Roman" panose="02020603050405020304" pitchFamily="18" charset="0"/>
                <a:cs typeface="Times New Roman" panose="02020603050405020304" pitchFamily="18" charset="0"/>
              </a:rPr>
              <a:t>		2 – </a:t>
            </a:r>
            <a:r>
              <a:rPr lang="en-US" sz="1400" dirty="0">
                <a:latin typeface="Times New Roman" panose="02020603050405020304" pitchFamily="18" charset="0"/>
                <a:cs typeface="Times New Roman" panose="02020603050405020304" pitchFamily="18" charset="0"/>
              </a:rPr>
              <a:t>Signal MCT TE detector.</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3 – </a:t>
            </a:r>
            <a:r>
              <a:rPr lang="en-US" sz="1400" dirty="0">
                <a:latin typeface="Times New Roman" panose="02020603050405020304" pitchFamily="18" charset="0"/>
                <a:cs typeface="Times New Roman" panose="02020603050405020304" pitchFamily="18" charset="0"/>
              </a:rPr>
              <a:t>Reference MCT TE.</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4 – </a:t>
            </a:r>
            <a:r>
              <a:rPr lang="en-US" sz="1400" dirty="0">
                <a:latin typeface="Times New Roman" panose="02020603050405020304" pitchFamily="18" charset="0"/>
                <a:cs typeface="Times New Roman" panose="02020603050405020304" pitchFamily="18" charset="0"/>
              </a:rPr>
              <a:t>Beam splitter</a:t>
            </a:r>
            <a:r>
              <a:rPr lang="ru-RU" sz="1400" dirty="0">
                <a:latin typeface="Times New Roman" panose="02020603050405020304" pitchFamily="18" charset="0"/>
                <a:cs typeface="Times New Roman" panose="02020603050405020304" pitchFamily="18" charset="0"/>
              </a:rPr>
              <a:t> 80/20</a:t>
            </a:r>
            <a:r>
              <a:rPr lang="en-US"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5 – </a:t>
            </a:r>
            <a:r>
              <a:rPr lang="en-US" sz="1400" dirty="0">
                <a:latin typeface="Times New Roman" panose="02020603050405020304" pitchFamily="18" charset="0"/>
                <a:cs typeface="Times New Roman" panose="02020603050405020304" pitchFamily="18" charset="0"/>
              </a:rPr>
              <a:t>QC laser.	</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49D1518-EBBC-4980-BD80-F024D7ED7B1B}"/>
              </a:ext>
            </a:extLst>
          </p:cNvPr>
          <p:cNvSpPr txBox="1"/>
          <p:nvPr/>
        </p:nvSpPr>
        <p:spPr>
          <a:xfrm>
            <a:off x="7986375" y="5425069"/>
            <a:ext cx="3664593" cy="1023165"/>
          </a:xfrm>
          <a:prstGeom prst="rect">
            <a:avLst/>
          </a:prstGeom>
          <a:noFill/>
        </p:spPr>
        <p:txBody>
          <a:bodyPr wrap="none" rtlCol="0">
            <a:spAutoFit/>
          </a:bodyPr>
          <a:lstStyle/>
          <a:p>
            <a:pPr>
              <a:lnSpc>
                <a:spcPct val="150000"/>
              </a:lnSpc>
            </a:pPr>
            <a:r>
              <a:rPr lang="en-US" sz="1400" b="1" dirty="0">
                <a:solidFill>
                  <a:srgbClr val="FF0000"/>
                </a:solidFill>
                <a:latin typeface="Times New Roman" panose="02020603050405020304" pitchFamily="18" charset="0"/>
                <a:cs typeface="Times New Roman" panose="02020603050405020304" pitchFamily="18" charset="0"/>
              </a:rPr>
              <a:t>Using a reference photodetector allows to</a:t>
            </a:r>
          </a:p>
          <a:p>
            <a:pPr>
              <a:lnSpc>
                <a:spcPct val="150000"/>
              </a:lnSpc>
            </a:pPr>
            <a:r>
              <a:rPr lang="en-US" sz="1400" b="1" dirty="0">
                <a:solidFill>
                  <a:srgbClr val="FF0000"/>
                </a:solidFill>
                <a:latin typeface="Times New Roman" panose="02020603050405020304" pitchFamily="18" charset="0"/>
                <a:cs typeface="Times New Roman" panose="02020603050405020304" pitchFamily="18" charset="0"/>
              </a:rPr>
              <a:t>reduce the influence of laser power instability</a:t>
            </a:r>
          </a:p>
          <a:p>
            <a:pPr>
              <a:lnSpc>
                <a:spcPct val="150000"/>
              </a:lnSpc>
            </a:pPr>
            <a:r>
              <a:rPr lang="en-US" sz="1400" b="1" dirty="0">
                <a:solidFill>
                  <a:srgbClr val="FF0000"/>
                </a:solidFill>
                <a:latin typeface="Times New Roman" panose="02020603050405020304" pitchFamily="18" charset="0"/>
                <a:cs typeface="Times New Roman" panose="02020603050405020304" pitchFamily="18" charset="0"/>
              </a:rPr>
              <a:t>(up to 5% of the peak power for Laser Tune)</a:t>
            </a:r>
            <a:endParaRPr lang="ru-RU" sz="1400" b="1" dirty="0">
              <a:solidFill>
                <a:srgbClr val="FF0000"/>
              </a:solidFill>
              <a:latin typeface="Times New Roman" panose="02020603050405020304" pitchFamily="18" charset="0"/>
              <a:cs typeface="Times New Roman" panose="02020603050405020304" pitchFamily="18" charset="0"/>
            </a:endParaRPr>
          </a:p>
        </p:txBody>
      </p:sp>
      <p:pic>
        <p:nvPicPr>
          <p:cNvPr id="22" name="Рисунок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08" y="1371432"/>
            <a:ext cx="7414912" cy="3363845"/>
          </a:xfrm>
          <a:prstGeom prst="rect">
            <a:avLst/>
          </a:prstGeom>
        </p:spPr>
      </p:pic>
      <p:sp>
        <p:nvSpPr>
          <p:cNvPr id="2" name="Овал 1"/>
          <p:cNvSpPr/>
          <p:nvPr/>
        </p:nvSpPr>
        <p:spPr>
          <a:xfrm>
            <a:off x="249382" y="2013527"/>
            <a:ext cx="378691"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526146" y="3318409"/>
            <a:ext cx="378691"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7" name="Овал 16"/>
          <p:cNvSpPr/>
          <p:nvPr/>
        </p:nvSpPr>
        <p:spPr>
          <a:xfrm>
            <a:off x="4294599" y="2228586"/>
            <a:ext cx="378691"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8" name="Овал 17"/>
          <p:cNvSpPr/>
          <p:nvPr/>
        </p:nvSpPr>
        <p:spPr>
          <a:xfrm>
            <a:off x="5675746" y="4281662"/>
            <a:ext cx="378691"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Овал 22"/>
          <p:cNvSpPr/>
          <p:nvPr/>
        </p:nvSpPr>
        <p:spPr>
          <a:xfrm>
            <a:off x="3992538" y="3959719"/>
            <a:ext cx="378691"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Овал 23"/>
          <p:cNvSpPr/>
          <p:nvPr/>
        </p:nvSpPr>
        <p:spPr>
          <a:xfrm>
            <a:off x="7296727" y="2401316"/>
            <a:ext cx="247493" cy="32194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71189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4E31E73-FF7C-483F-8DBE-ABFD98378028}"/>
              </a:ext>
            </a:extLst>
          </p:cNvPr>
          <p:cNvPicPr>
            <a:picLocks noChangeAspect="1"/>
          </p:cNvPicPr>
          <p:nvPr/>
        </p:nvPicPr>
        <p:blipFill>
          <a:blip r:embed="rId4"/>
          <a:stretch>
            <a:fillRect/>
          </a:stretch>
        </p:blipFill>
        <p:spPr>
          <a:xfrm>
            <a:off x="6217227" y="1300224"/>
            <a:ext cx="5939332" cy="3054770"/>
          </a:xfrm>
          <a:prstGeom prst="rect">
            <a:avLst/>
          </a:prstGeom>
        </p:spPr>
      </p:pic>
      <p:pic>
        <p:nvPicPr>
          <p:cNvPr id="5" name="Рисунок 4">
            <a:extLst>
              <a:ext uri="{FF2B5EF4-FFF2-40B4-BE49-F238E27FC236}">
                <a16:creationId xmlns:a16="http://schemas.microsoft.com/office/drawing/2014/main" id="{211FF605-9680-465B-BF19-52E5FCAF295D}"/>
              </a:ext>
            </a:extLst>
          </p:cNvPr>
          <p:cNvPicPr/>
          <p:nvPr/>
        </p:nvPicPr>
        <p:blipFill rotWithShape="1">
          <a:blip r:embed="rId5" cstate="print">
            <a:extLst>
              <a:ext uri="{28A0092B-C50C-407E-A947-70E740481C1C}">
                <a14:useLocalDpi xmlns:a14="http://schemas.microsoft.com/office/drawing/2010/main" val="0"/>
              </a:ext>
            </a:extLst>
          </a:blip>
          <a:srcRect l="3849" t="22575" r="2869" b="22873"/>
          <a:stretch/>
        </p:blipFill>
        <p:spPr bwMode="auto">
          <a:xfrm>
            <a:off x="193964" y="1300224"/>
            <a:ext cx="6023263" cy="3054770"/>
          </a:xfrm>
          <a:prstGeom prst="rect">
            <a:avLst/>
          </a:prstGeom>
          <a:noFill/>
          <a:ln>
            <a:noFill/>
          </a:ln>
          <a:extLst>
            <a:ext uri="{53640926-AAD7-44D8-BBD7-CCE9431645EC}">
              <a14:shadowObscured xmlns:a14="http://schemas.microsoft.com/office/drawing/2010/main"/>
            </a:ext>
          </a:extLst>
        </p:spPr>
      </p:pic>
      <p:sp>
        <p:nvSpPr>
          <p:cNvPr id="6" name="Заголовок 1">
            <a:extLst>
              <a:ext uri="{FF2B5EF4-FFF2-40B4-BE49-F238E27FC236}">
                <a16:creationId xmlns:a16="http://schemas.microsoft.com/office/drawing/2014/main" id="{298D53AF-D4F9-4118-84F6-21E7A5C6BF81}"/>
              </a:ext>
            </a:extLst>
          </p:cNvPr>
          <p:cNvSpPr>
            <a:spLocks noGrp="1"/>
          </p:cNvSpPr>
          <p:nvPr>
            <p:ph type="title"/>
          </p:nvPr>
        </p:nvSpPr>
        <p:spPr>
          <a:xfrm>
            <a:off x="721453" y="322410"/>
            <a:ext cx="11216081" cy="716937"/>
          </a:xfrm>
        </p:spPr>
        <p:txBody>
          <a:bodyPr>
            <a:noAutofit/>
          </a:bodyPr>
          <a:lstStyle/>
          <a:p>
            <a:pPr algn="ctr"/>
            <a:r>
              <a:rPr lang="en-US" sz="3600" b="1" dirty="0">
                <a:latin typeface="Times New Roman" panose="02020603050405020304" pitchFamily="18" charset="0"/>
                <a:cs typeface="Times New Roman" panose="02020603050405020304" pitchFamily="18" charset="0"/>
              </a:rPr>
              <a:t>Sample Preparation </a:t>
            </a:r>
            <a:endParaRPr lang="ru-RU"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572A76A-88D7-46F4-9C3D-BA8AA4DD3D2D}"/>
              </a:ext>
            </a:extLst>
          </p:cNvPr>
          <p:cNvSpPr txBox="1"/>
          <p:nvPr/>
        </p:nvSpPr>
        <p:spPr>
          <a:xfrm>
            <a:off x="447019" y="1857172"/>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id="{C2043C0A-55FC-485D-B198-D11207E12D69}"/>
              </a:ext>
            </a:extLst>
          </p:cNvPr>
          <p:cNvSpPr txBox="1"/>
          <p:nvPr/>
        </p:nvSpPr>
        <p:spPr>
          <a:xfrm>
            <a:off x="9337884" y="1300224"/>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C47532AD-8115-45E7-A99C-08C126B130D0}"/>
              </a:ext>
            </a:extLst>
          </p:cNvPr>
          <p:cNvSpPr txBox="1"/>
          <p:nvPr/>
        </p:nvSpPr>
        <p:spPr>
          <a:xfrm>
            <a:off x="4780894" y="3275111"/>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A49742BC-3FCB-478C-81E1-E76A6D9697D0}"/>
              </a:ext>
            </a:extLst>
          </p:cNvPr>
          <p:cNvSpPr txBox="1"/>
          <p:nvPr/>
        </p:nvSpPr>
        <p:spPr>
          <a:xfrm>
            <a:off x="8562319" y="2601247"/>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2</a:t>
            </a:r>
          </a:p>
        </p:txBody>
      </p:sp>
      <p:sp>
        <p:nvSpPr>
          <p:cNvPr id="11" name="TextBox 10">
            <a:extLst>
              <a:ext uri="{FF2B5EF4-FFF2-40B4-BE49-F238E27FC236}">
                <a16:creationId xmlns:a16="http://schemas.microsoft.com/office/drawing/2014/main" id="{2C178D52-6052-4E48-82F7-97B095266ECF}"/>
              </a:ext>
            </a:extLst>
          </p:cNvPr>
          <p:cNvSpPr txBox="1"/>
          <p:nvPr/>
        </p:nvSpPr>
        <p:spPr>
          <a:xfrm>
            <a:off x="3597701" y="2601246"/>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3</a:t>
            </a:r>
          </a:p>
        </p:txBody>
      </p:sp>
      <p:sp>
        <p:nvSpPr>
          <p:cNvPr id="12" name="TextBox 11">
            <a:extLst>
              <a:ext uri="{FF2B5EF4-FFF2-40B4-BE49-F238E27FC236}">
                <a16:creationId xmlns:a16="http://schemas.microsoft.com/office/drawing/2014/main" id="{C1A3638F-F85B-403C-8CC4-A459F7E4E012}"/>
              </a:ext>
            </a:extLst>
          </p:cNvPr>
          <p:cNvSpPr txBox="1"/>
          <p:nvPr/>
        </p:nvSpPr>
        <p:spPr>
          <a:xfrm>
            <a:off x="9998652" y="2601245"/>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1</a:t>
            </a:r>
          </a:p>
        </p:txBody>
      </p:sp>
      <p:sp>
        <p:nvSpPr>
          <p:cNvPr id="13" name="TextBox 12">
            <a:extLst>
              <a:ext uri="{FF2B5EF4-FFF2-40B4-BE49-F238E27FC236}">
                <a16:creationId xmlns:a16="http://schemas.microsoft.com/office/drawing/2014/main" id="{047391FD-0B67-4E29-B57D-A230B7DCD41D}"/>
              </a:ext>
            </a:extLst>
          </p:cNvPr>
          <p:cNvSpPr txBox="1"/>
          <p:nvPr/>
        </p:nvSpPr>
        <p:spPr>
          <a:xfrm>
            <a:off x="4066519" y="1710555"/>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4</a:t>
            </a:r>
          </a:p>
        </p:txBody>
      </p:sp>
      <p:sp>
        <p:nvSpPr>
          <p:cNvPr id="14" name="TextBox 13">
            <a:extLst>
              <a:ext uri="{FF2B5EF4-FFF2-40B4-BE49-F238E27FC236}">
                <a16:creationId xmlns:a16="http://schemas.microsoft.com/office/drawing/2014/main" id="{FC87F25C-5AFB-4339-82F4-244649731731}"/>
              </a:ext>
            </a:extLst>
          </p:cNvPr>
          <p:cNvSpPr txBox="1"/>
          <p:nvPr/>
        </p:nvSpPr>
        <p:spPr>
          <a:xfrm>
            <a:off x="10857443" y="2998491"/>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9D394FE6-C3EB-4741-9307-AC8A98030557}"/>
              </a:ext>
            </a:extLst>
          </p:cNvPr>
          <p:cNvSpPr txBox="1"/>
          <p:nvPr/>
        </p:nvSpPr>
        <p:spPr>
          <a:xfrm>
            <a:off x="4523063" y="2065957"/>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5</a:t>
            </a:r>
          </a:p>
        </p:txBody>
      </p:sp>
      <p:sp>
        <p:nvSpPr>
          <p:cNvPr id="16" name="TextBox 15">
            <a:extLst>
              <a:ext uri="{FF2B5EF4-FFF2-40B4-BE49-F238E27FC236}">
                <a16:creationId xmlns:a16="http://schemas.microsoft.com/office/drawing/2014/main" id="{981AF48A-9211-4463-85DA-2F1729682657}"/>
              </a:ext>
            </a:extLst>
          </p:cNvPr>
          <p:cNvSpPr txBox="1"/>
          <p:nvPr/>
        </p:nvSpPr>
        <p:spPr>
          <a:xfrm>
            <a:off x="8791845" y="3776760"/>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5</a:t>
            </a:r>
          </a:p>
        </p:txBody>
      </p:sp>
      <p:sp>
        <p:nvSpPr>
          <p:cNvPr id="17" name="TextBox 16">
            <a:extLst>
              <a:ext uri="{FF2B5EF4-FFF2-40B4-BE49-F238E27FC236}">
                <a16:creationId xmlns:a16="http://schemas.microsoft.com/office/drawing/2014/main" id="{DE48F3C9-4CD9-449B-84FF-095F98181F68}"/>
              </a:ext>
            </a:extLst>
          </p:cNvPr>
          <p:cNvSpPr txBox="1"/>
          <p:nvPr/>
        </p:nvSpPr>
        <p:spPr>
          <a:xfrm>
            <a:off x="11468100" y="1729605"/>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6</a:t>
            </a:r>
          </a:p>
        </p:txBody>
      </p:sp>
      <p:sp>
        <p:nvSpPr>
          <p:cNvPr id="18" name="TextBox 17">
            <a:extLst>
              <a:ext uri="{FF2B5EF4-FFF2-40B4-BE49-F238E27FC236}">
                <a16:creationId xmlns:a16="http://schemas.microsoft.com/office/drawing/2014/main" id="{03538937-3DF3-45AA-9665-BFB938C76C65}"/>
              </a:ext>
            </a:extLst>
          </p:cNvPr>
          <p:cNvSpPr txBox="1"/>
          <p:nvPr/>
        </p:nvSpPr>
        <p:spPr>
          <a:xfrm>
            <a:off x="6781144" y="2953119"/>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7</a:t>
            </a:r>
          </a:p>
        </p:txBody>
      </p:sp>
      <p:sp>
        <p:nvSpPr>
          <p:cNvPr id="19" name="TextBox 18">
            <a:extLst>
              <a:ext uri="{FF2B5EF4-FFF2-40B4-BE49-F238E27FC236}">
                <a16:creationId xmlns:a16="http://schemas.microsoft.com/office/drawing/2014/main" id="{DA47185B-297B-42D4-A692-88294F8B07BE}"/>
              </a:ext>
            </a:extLst>
          </p:cNvPr>
          <p:cNvSpPr txBox="1"/>
          <p:nvPr/>
        </p:nvSpPr>
        <p:spPr>
          <a:xfrm>
            <a:off x="7956284" y="2018332"/>
            <a:ext cx="274434" cy="307777"/>
          </a:xfrm>
          <a:prstGeom prst="rect">
            <a:avLst/>
          </a:prstGeom>
          <a:solidFill>
            <a:schemeClr val="bg1"/>
          </a:solidFill>
          <a:ln w="15875">
            <a:solidFill>
              <a:schemeClr val="accent2">
                <a:lumMod val="75000"/>
              </a:schemeClr>
            </a:solidFill>
          </a:ln>
        </p:spPr>
        <p:txBody>
          <a:bodyPr wrap="none" rtlCol="0">
            <a:spAutoFit/>
          </a:bodyPr>
          <a:lstStyle/>
          <a:p>
            <a:r>
              <a:rPr lang="ru-RU" sz="1400" b="1" dirty="0">
                <a:latin typeface="Times New Roman" panose="02020603050405020304" pitchFamily="18" charset="0"/>
                <a:cs typeface="Times New Roman" panose="02020603050405020304" pitchFamily="18" charset="0"/>
              </a:rPr>
              <a:t>8</a:t>
            </a:r>
          </a:p>
        </p:txBody>
      </p:sp>
      <p:sp>
        <p:nvSpPr>
          <p:cNvPr id="20" name="TextBox 19">
            <a:extLst>
              <a:ext uri="{FF2B5EF4-FFF2-40B4-BE49-F238E27FC236}">
                <a16:creationId xmlns:a16="http://schemas.microsoft.com/office/drawing/2014/main" id="{58ED4C22-D86F-4411-8398-6507CE2D6B9A}"/>
              </a:ext>
            </a:extLst>
          </p:cNvPr>
          <p:cNvSpPr txBox="1"/>
          <p:nvPr/>
        </p:nvSpPr>
        <p:spPr>
          <a:xfrm>
            <a:off x="3399297" y="4561918"/>
            <a:ext cx="5635860" cy="2031325"/>
          </a:xfrm>
          <a:prstGeom prst="rect">
            <a:avLst/>
          </a:prstGeom>
          <a:noFill/>
        </p:spPr>
        <p:txBody>
          <a:bodyPr wrap="square" rtlCol="0">
            <a:spAutoFit/>
          </a:bodyPr>
          <a:lstStyle/>
          <a:p>
            <a:pPr algn="ctr">
              <a:lnSpc>
                <a:spcPct val="150000"/>
              </a:lnSpc>
            </a:pPr>
            <a:r>
              <a:rPr lang="en-US" sz="1400" b="1" dirty="0">
                <a:latin typeface="Times New Roman" panose="02020603050405020304" pitchFamily="18" charset="0"/>
                <a:cs typeface="Times New Roman" panose="02020603050405020304" pitchFamily="18" charset="0"/>
              </a:rPr>
              <a:t>Components</a:t>
            </a:r>
            <a:r>
              <a:rPr lang="ru-RU" sz="1400" b="1" dirty="0">
                <a:latin typeface="Times New Roman" panose="02020603050405020304" pitchFamily="18" charset="0"/>
                <a:cs typeface="Times New Roman" panose="02020603050405020304" pitchFamily="18" charset="0"/>
              </a:rPr>
              <a:t>:</a:t>
            </a:r>
          </a:p>
          <a:p>
            <a:pPr>
              <a:lnSpc>
                <a:spcPct val="150000"/>
              </a:lnSpc>
            </a:pPr>
            <a:endParaRPr lang="ru-RU" sz="1400" dirty="0">
              <a:latin typeface="Times New Roman" panose="02020603050405020304" pitchFamily="18" charset="0"/>
              <a:cs typeface="Times New Roman" panose="02020603050405020304" pitchFamily="18" charset="0"/>
            </a:endParaRPr>
          </a:p>
          <a:p>
            <a:pPr>
              <a:lnSpc>
                <a:spcPct val="150000"/>
              </a:lnSpc>
            </a:pPr>
            <a:r>
              <a:rPr lang="ru-RU"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 Multipass gas cell.</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2, 3 – </a:t>
            </a:r>
            <a:r>
              <a:rPr lang="en-US" sz="1400" dirty="0">
                <a:latin typeface="Times New Roman" panose="02020603050405020304" pitchFamily="18" charset="0"/>
                <a:cs typeface="Times New Roman" panose="02020603050405020304" pitchFamily="18" charset="0"/>
              </a:rPr>
              <a:t>Mass flow controllers </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MFC</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p>
          <a:p>
            <a:pPr>
              <a:lnSpc>
                <a:spcPct val="150000"/>
              </a:lnSpc>
            </a:pPr>
            <a:r>
              <a:rPr lang="ru-RU" sz="1400" dirty="0">
                <a:latin typeface="Times New Roman" panose="02020603050405020304" pitchFamily="18" charset="0"/>
                <a:cs typeface="Times New Roman" panose="02020603050405020304" pitchFamily="18" charset="0"/>
              </a:rPr>
              <a:t>4 – </a:t>
            </a:r>
            <a:r>
              <a:rPr lang="en-US" sz="1400" dirty="0">
                <a:latin typeface="Times New Roman" panose="02020603050405020304" pitchFamily="18" charset="0"/>
                <a:cs typeface="Times New Roman" panose="02020603050405020304" pitchFamily="18" charset="0"/>
              </a:rPr>
              <a:t>Vacuum pump.</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5 – </a:t>
            </a:r>
            <a:r>
              <a:rPr lang="en-US" sz="1400" dirty="0" err="1">
                <a:latin typeface="Times New Roman" panose="02020603050405020304" pitchFamily="18" charset="0"/>
                <a:cs typeface="Times New Roman" panose="02020603050405020304" pitchFamily="18" charset="0"/>
              </a:rPr>
              <a:t>Nafion</a:t>
            </a:r>
            <a:r>
              <a:rPr lang="en-US" sz="1400" dirty="0">
                <a:latin typeface="Times New Roman" panose="02020603050405020304" pitchFamily="18" charset="0"/>
                <a:cs typeface="Times New Roman" panose="02020603050405020304" pitchFamily="18" charset="0"/>
              </a:rPr>
              <a:t> dryer.</a:t>
            </a:r>
            <a:r>
              <a:rPr lang="ru-RU" sz="1400" dirty="0">
                <a:latin typeface="Times New Roman" panose="02020603050405020304" pitchFamily="18" charset="0"/>
                <a:cs typeface="Times New Roman" panose="02020603050405020304" pitchFamily="18" charset="0"/>
              </a:rPr>
              <a:t> </a:t>
            </a:r>
          </a:p>
          <a:p>
            <a:pPr>
              <a:lnSpc>
                <a:spcPct val="150000"/>
              </a:lnSpc>
            </a:pPr>
            <a:r>
              <a:rPr lang="ru-RU" sz="1400" dirty="0">
                <a:latin typeface="Times New Roman" panose="02020603050405020304" pitchFamily="18" charset="0"/>
                <a:cs typeface="Times New Roman" panose="02020603050405020304" pitchFamily="18" charset="0"/>
              </a:rPr>
              <a:t>6 – </a:t>
            </a:r>
            <a:r>
              <a:rPr lang="en-US" sz="1400" dirty="0">
                <a:latin typeface="Times New Roman" panose="02020603050405020304" pitchFamily="18" charset="0"/>
                <a:cs typeface="Times New Roman" panose="02020603050405020304" pitchFamily="18" charset="0"/>
              </a:rPr>
              <a:t>Vacuum gauge.</a:t>
            </a:r>
            <a:r>
              <a:rPr lang="ru-RU" sz="1400" dirty="0">
                <a:latin typeface="Times New Roman" panose="02020603050405020304" pitchFamily="18" charset="0"/>
                <a:cs typeface="Times New Roman" panose="02020603050405020304" pitchFamily="18" charset="0"/>
              </a:rPr>
              <a:t> 			7 – </a:t>
            </a:r>
            <a:r>
              <a:rPr lang="en-US" sz="1400" dirty="0" err="1">
                <a:latin typeface="Times New Roman" panose="02020603050405020304" pitchFamily="18" charset="0"/>
                <a:cs typeface="Times New Roman" panose="02020603050405020304" pitchFamily="18" charset="0"/>
              </a:rPr>
              <a:t>Tedlar</a:t>
            </a:r>
            <a:r>
              <a:rPr lang="en-US" sz="1400" dirty="0">
                <a:latin typeface="Times New Roman" panose="02020603050405020304" pitchFamily="18" charset="0"/>
                <a:cs typeface="Times New Roman" panose="02020603050405020304" pitchFamily="18" charset="0"/>
              </a:rPr>
              <a:t> sample bag.</a:t>
            </a:r>
            <a:endParaRPr lang="ru-RU" sz="1400" dirty="0">
              <a:latin typeface="Times New Roman" panose="02020603050405020304" pitchFamily="18" charset="0"/>
              <a:cs typeface="Times New Roman" panose="02020603050405020304" pitchFamily="18" charset="0"/>
            </a:endParaRPr>
          </a:p>
          <a:p>
            <a:pPr>
              <a:lnSpc>
                <a:spcPct val="150000"/>
              </a:lnSpc>
            </a:pPr>
            <a:r>
              <a:rPr lang="ru-RU" sz="1400" dirty="0">
                <a:latin typeface="Times New Roman" panose="02020603050405020304" pitchFamily="18" charset="0"/>
                <a:cs typeface="Times New Roman" panose="02020603050405020304" pitchFamily="18" charset="0"/>
              </a:rPr>
              <a:t>8 – </a:t>
            </a:r>
            <a:r>
              <a:rPr lang="en-US" sz="1400" dirty="0">
                <a:latin typeface="Times New Roman" panose="02020603050405020304" pitchFamily="18" charset="0"/>
                <a:cs typeface="Times New Roman" panose="02020603050405020304" pitchFamily="18" charset="0"/>
              </a:rPr>
              <a:t>Pure nitrogen (N2).</a:t>
            </a:r>
            <a:endParaRPr lang="ru-RU" sz="1400"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17975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D7D9D916-9C64-49DA-BBEA-5A9FA000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4" y="831978"/>
            <a:ext cx="3694037" cy="2764533"/>
          </a:xfrm>
          <a:prstGeom prst="rect">
            <a:avLst/>
          </a:prstGeom>
        </p:spPr>
      </p:pic>
      <p:pic>
        <p:nvPicPr>
          <p:cNvPr id="29" name="Рисунок 28">
            <a:extLst>
              <a:ext uri="{FF2B5EF4-FFF2-40B4-BE49-F238E27FC236}">
                <a16:creationId xmlns:a16="http://schemas.microsoft.com/office/drawing/2014/main" id="{DC81E67E-DF40-42B0-9B0E-4DACFBE14D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847" y="831978"/>
            <a:ext cx="3694038" cy="2764533"/>
          </a:xfrm>
          <a:prstGeom prst="rect">
            <a:avLst/>
          </a:prstGeom>
        </p:spPr>
      </p:pic>
      <p:pic>
        <p:nvPicPr>
          <p:cNvPr id="30" name="Рисунок 29">
            <a:extLst>
              <a:ext uri="{FF2B5EF4-FFF2-40B4-BE49-F238E27FC236}">
                <a16:creationId xmlns:a16="http://schemas.microsoft.com/office/drawing/2014/main" id="{255084A1-A8E5-4BC6-BFD3-59BA9EBBC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0846" y="3931871"/>
            <a:ext cx="3435941" cy="2571380"/>
          </a:xfrm>
          <a:prstGeom prst="rect">
            <a:avLst/>
          </a:prstGeom>
        </p:spPr>
      </p:pic>
      <p:sp>
        <p:nvSpPr>
          <p:cNvPr id="31" name="Заголовок 1">
            <a:extLst>
              <a:ext uri="{FF2B5EF4-FFF2-40B4-BE49-F238E27FC236}">
                <a16:creationId xmlns:a16="http://schemas.microsoft.com/office/drawing/2014/main" id="{D2C97F21-87A3-4C9F-8F42-87DC274CB8F2}"/>
              </a:ext>
            </a:extLst>
          </p:cNvPr>
          <p:cNvSpPr>
            <a:spLocks noGrp="1"/>
          </p:cNvSpPr>
          <p:nvPr>
            <p:ph type="title"/>
          </p:nvPr>
        </p:nvSpPr>
        <p:spPr>
          <a:xfrm>
            <a:off x="893618" y="121444"/>
            <a:ext cx="10515600" cy="692150"/>
          </a:xfrm>
        </p:spPr>
        <p:txBody>
          <a:bodyPr>
            <a:normAutofit/>
          </a:bodyPr>
          <a:lstStyle/>
          <a:p>
            <a:pPr algn="ctr"/>
            <a:r>
              <a:rPr lang="en-US" sz="3600" b="1" dirty="0">
                <a:latin typeface="Times New Roman" panose="02020603050405020304" pitchFamily="18" charset="0"/>
                <a:cs typeface="Times New Roman" panose="02020603050405020304" pitchFamily="18" charset="0"/>
              </a:rPr>
              <a:t>Experimental results</a:t>
            </a:r>
            <a:endParaRPr lang="ru-RU" sz="36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3F06464-BF49-48E8-BCC9-8A49EFA148B9}"/>
              </a:ext>
            </a:extLst>
          </p:cNvPr>
          <p:cNvSpPr txBox="1"/>
          <p:nvPr/>
        </p:nvSpPr>
        <p:spPr>
          <a:xfrm>
            <a:off x="208413" y="3641020"/>
            <a:ext cx="6942242"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Spectra of</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acetone</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ethanol.</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Concentrations</a:t>
            </a: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2 </a:t>
            </a:r>
            <a:r>
              <a:rPr lang="en-US" sz="1600" b="1" dirty="0">
                <a:latin typeface="Times New Roman" panose="02020603050405020304" pitchFamily="18" charset="0"/>
                <a:cs typeface="Times New Roman" panose="02020603050405020304" pitchFamily="18" charset="0"/>
              </a:rPr>
              <a:t>and</a:t>
            </a:r>
            <a:r>
              <a:rPr lang="ru-RU" sz="1600" b="1" dirty="0">
                <a:latin typeface="Times New Roman" panose="02020603050405020304" pitchFamily="18" charset="0"/>
                <a:cs typeface="Times New Roman" panose="02020603050405020304" pitchFamily="18" charset="0"/>
              </a:rPr>
              <a:t> 10</a:t>
            </a:r>
            <a:r>
              <a:rPr lang="en-US" sz="1600" b="1" dirty="0">
                <a:latin typeface="Times New Roman" panose="02020603050405020304" pitchFamily="18" charset="0"/>
                <a:cs typeface="Times New Roman" panose="02020603050405020304" pitchFamily="18" charset="0"/>
              </a:rPr>
              <a:t> ppm</a:t>
            </a:r>
            <a:endParaRPr lang="ru-RU"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3" name="Таблица 15">
                <a:extLst>
                  <a:ext uri="{FF2B5EF4-FFF2-40B4-BE49-F238E27FC236}">
                    <a16:creationId xmlns:a16="http://schemas.microsoft.com/office/drawing/2014/main" id="{ABE94DD6-B05C-408E-B71F-18978D115FE6}"/>
                  </a:ext>
                </a:extLst>
              </p:cNvPr>
              <p:cNvGraphicFramePr>
                <a:graphicFrameLocks noGrp="1"/>
              </p:cNvGraphicFramePr>
              <p:nvPr>
                <p:extLst>
                  <p:ext uri="{D42A27DB-BD31-4B8C-83A1-F6EECF244321}">
                    <p14:modId xmlns:p14="http://schemas.microsoft.com/office/powerpoint/2010/main" val="2072531667"/>
                  </p:ext>
                </p:extLst>
              </p:nvPr>
            </p:nvGraphicFramePr>
            <p:xfrm>
              <a:off x="7678268" y="2096868"/>
              <a:ext cx="3730950" cy="1103440"/>
            </p:xfrm>
            <a:graphic>
              <a:graphicData uri="http://schemas.openxmlformats.org/drawingml/2006/table">
                <a:tbl>
                  <a:tblPr firstRow="1" bandRow="1">
                    <a:tableStyleId>{5C22544A-7EE6-4342-B048-85BDC9FD1C3A}</a:tableStyleId>
                  </a:tblPr>
                  <a:tblGrid>
                    <a:gridCol w="971877">
                      <a:extLst>
                        <a:ext uri="{9D8B030D-6E8A-4147-A177-3AD203B41FA5}">
                          <a16:colId xmlns:a16="http://schemas.microsoft.com/office/drawing/2014/main" val="745907195"/>
                        </a:ext>
                      </a:extLst>
                    </a:gridCol>
                    <a:gridCol w="1257300">
                      <a:extLst>
                        <a:ext uri="{9D8B030D-6E8A-4147-A177-3AD203B41FA5}">
                          <a16:colId xmlns:a16="http://schemas.microsoft.com/office/drawing/2014/main" val="1703503849"/>
                        </a:ext>
                      </a:extLst>
                    </a:gridCol>
                    <a:gridCol w="1501773">
                      <a:extLst>
                        <a:ext uri="{9D8B030D-6E8A-4147-A177-3AD203B41FA5}">
                          <a16:colId xmlns:a16="http://schemas.microsoft.com/office/drawing/2014/main" val="1883709940"/>
                        </a:ext>
                      </a:extLst>
                    </a:gridCol>
                  </a:tblGrid>
                  <a:tr h="286879">
                    <a:tc gridSpan="3">
                      <a:txBody>
                        <a:bodyPr/>
                        <a:lstStyle/>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m:rPr>
                                        <m:nor/>
                                      </m:rPr>
                                      <a:rPr lang="en-US" dirty="0" smtClean="0">
                                        <a:latin typeface="Times New Roman" panose="02020603050405020304" pitchFamily="18" charset="0"/>
                                        <a:cs typeface="Times New Roman" panose="02020603050405020304" pitchFamily="18" charset="0"/>
                                      </a:rPr>
                                      <m:t>Sensitivity</m:t>
                                    </m:r>
                                  </m:e>
                                  <m:sup>
                                    <m:r>
                                      <a:rPr lang="ru-RU" b="1" i="1" smtClean="0">
                                        <a:latin typeface="Cambria Math" panose="02040503050406030204" pitchFamily="18" charset="0"/>
                                        <a:cs typeface="Times New Roman" panose="02020603050405020304" pitchFamily="18" charset="0"/>
                                      </a:rPr>
                                      <m:t>𝟏</m:t>
                                    </m:r>
                                    <m:r>
                                      <a:rPr lang="ru-RU" b="1" i="1" smtClean="0">
                                        <a:latin typeface="Cambria Math" panose="02040503050406030204" pitchFamily="18" charset="0"/>
                                        <a:cs typeface="Times New Roman" panose="02020603050405020304" pitchFamily="18" charset="0"/>
                                      </a:rPr>
                                      <m:t>, </m:t>
                                    </m:r>
                                    <m:r>
                                      <a:rPr lang="ru-RU" b="1" i="1" smtClean="0">
                                        <a:latin typeface="Cambria Math" panose="02040503050406030204" pitchFamily="18" charset="0"/>
                                        <a:cs typeface="Times New Roman" panose="02020603050405020304" pitchFamily="18" charset="0"/>
                                      </a:rPr>
                                      <m:t>𝟐</m:t>
                                    </m:r>
                                    <m:r>
                                      <a:rPr lang="ru-RU" b="1" i="1" smtClean="0">
                                        <a:latin typeface="Cambria Math" panose="02040503050406030204" pitchFamily="18" charset="0"/>
                                        <a:cs typeface="Times New Roman" panose="02020603050405020304" pitchFamily="18" charset="0"/>
                                      </a:rPr>
                                      <m:t>,</m:t>
                                    </m:r>
                                    <m:r>
                                      <a:rPr lang="ru-RU" b="1" i="1" smtClean="0">
                                        <a:latin typeface="Cambria Math" panose="02040503050406030204" pitchFamily="18" charset="0"/>
                                        <a:cs typeface="Times New Roman" panose="02020603050405020304" pitchFamily="18" charset="0"/>
                                      </a:rPr>
                                      <m:t>𝟑</m:t>
                                    </m:r>
                                  </m:sup>
                                </m:sSup>
                              </m:oMath>
                            </m:oMathPara>
                          </a14:m>
                          <a:endParaRPr lang="ru-RU" dirty="0">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742038979"/>
                      </a:ext>
                    </a:extLst>
                  </a:tr>
                  <a:tr h="286879">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en-US" dirty="0">
                              <a:latin typeface="Times New Roman" panose="02020603050405020304" pitchFamily="18" charset="0"/>
                              <a:cs typeface="Times New Roman" panose="02020603050405020304" pitchFamily="18" charset="0"/>
                            </a:rPr>
                            <a:t>Acetone</a:t>
                          </a:r>
                          <a:endParaRPr lang="ru-RU"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Ethanol</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9618400"/>
                      </a:ext>
                    </a:extLst>
                  </a:tr>
                  <a:tr h="286879">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ppm</a:t>
                          </a:r>
                          <a:endParaRPr lang="ru-RU"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0.9 ppm</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39736126"/>
                      </a:ext>
                    </a:extLst>
                  </a:tr>
                </a:tbl>
              </a:graphicData>
            </a:graphic>
          </p:graphicFrame>
        </mc:Choice>
        <mc:Fallback xmlns="">
          <p:graphicFrame>
            <p:nvGraphicFramePr>
              <p:cNvPr id="33" name="Таблица 15">
                <a:extLst>
                  <a:ext uri="{FF2B5EF4-FFF2-40B4-BE49-F238E27FC236}">
                    <a16:creationId xmlns:a16="http://schemas.microsoft.com/office/drawing/2014/main" id="{ABE94DD6-B05C-408E-B71F-18978D115FE6}"/>
                  </a:ext>
                </a:extLst>
              </p:cNvPr>
              <p:cNvGraphicFramePr>
                <a:graphicFrameLocks noGrp="1"/>
              </p:cNvGraphicFramePr>
              <p:nvPr>
                <p:extLst>
                  <p:ext uri="{D42A27DB-BD31-4B8C-83A1-F6EECF244321}">
                    <p14:modId xmlns:p14="http://schemas.microsoft.com/office/powerpoint/2010/main" val="2072531667"/>
                  </p:ext>
                </p:extLst>
              </p:nvPr>
            </p:nvGraphicFramePr>
            <p:xfrm>
              <a:off x="7678268" y="2096868"/>
              <a:ext cx="3730950" cy="1103440"/>
            </p:xfrm>
            <a:graphic>
              <a:graphicData uri="http://schemas.openxmlformats.org/drawingml/2006/table">
                <a:tbl>
                  <a:tblPr firstRow="1" bandRow="1">
                    <a:tableStyleId>{5C22544A-7EE6-4342-B048-85BDC9FD1C3A}</a:tableStyleId>
                  </a:tblPr>
                  <a:tblGrid>
                    <a:gridCol w="971877">
                      <a:extLst>
                        <a:ext uri="{9D8B030D-6E8A-4147-A177-3AD203B41FA5}">
                          <a16:colId xmlns:a16="http://schemas.microsoft.com/office/drawing/2014/main" val="745907195"/>
                        </a:ext>
                      </a:extLst>
                    </a:gridCol>
                    <a:gridCol w="1257300">
                      <a:extLst>
                        <a:ext uri="{9D8B030D-6E8A-4147-A177-3AD203B41FA5}">
                          <a16:colId xmlns:a16="http://schemas.microsoft.com/office/drawing/2014/main" val="1703503849"/>
                        </a:ext>
                      </a:extLst>
                    </a:gridCol>
                    <a:gridCol w="1501773">
                      <a:extLst>
                        <a:ext uri="{9D8B030D-6E8A-4147-A177-3AD203B41FA5}">
                          <a16:colId xmlns:a16="http://schemas.microsoft.com/office/drawing/2014/main" val="1883709940"/>
                        </a:ext>
                      </a:extLst>
                    </a:gridCol>
                  </a:tblGrid>
                  <a:tr h="371920">
                    <a:tc gridSpan="3">
                      <a:txBody>
                        <a:bodyPr/>
                        <a:lstStyle/>
                        <a:p>
                          <a:endParaRPr lang="ru-RU"/>
                        </a:p>
                      </a:txBody>
                      <a:tcPr>
                        <a:blipFill>
                          <a:blip r:embed="rId7"/>
                          <a:stretch>
                            <a:fillRect l="-163" t="-1639" r="-653" b="-224590"/>
                          </a:stretch>
                        </a:blip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742038979"/>
                      </a:ext>
                    </a:extLst>
                  </a:tr>
                  <a:tr h="365760">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en-US" dirty="0">
                              <a:latin typeface="Times New Roman" panose="02020603050405020304" pitchFamily="18" charset="0"/>
                              <a:cs typeface="Times New Roman" panose="02020603050405020304" pitchFamily="18" charset="0"/>
                            </a:rPr>
                            <a:t>Acetone</a:t>
                          </a:r>
                          <a:endParaRPr lang="ru-RU"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Ethanol</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9618400"/>
                      </a:ext>
                    </a:extLst>
                  </a:tr>
                  <a:tr h="365760">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ppm</a:t>
                          </a:r>
                          <a:endParaRPr lang="ru-RU"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0.9 ppm</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39736126"/>
                      </a:ext>
                    </a:extLst>
                  </a:tr>
                </a:tbl>
              </a:graphicData>
            </a:graphic>
          </p:graphicFrame>
        </mc:Fallback>
      </mc:AlternateContent>
      <p:sp>
        <p:nvSpPr>
          <p:cNvPr id="34" name="TextBox 33">
            <a:extLst>
              <a:ext uri="{FF2B5EF4-FFF2-40B4-BE49-F238E27FC236}">
                <a16:creationId xmlns:a16="http://schemas.microsoft.com/office/drawing/2014/main" id="{438EE664-CCEE-4D7A-B437-F2D094E5AE72}"/>
              </a:ext>
            </a:extLst>
          </p:cNvPr>
          <p:cNvSpPr txBox="1"/>
          <p:nvPr/>
        </p:nvSpPr>
        <p:spPr>
          <a:xfrm>
            <a:off x="7897343" y="1521085"/>
            <a:ext cx="351187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Sensitivity of described method</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6A3D3BA-48C8-49F1-A663-483B48F0128F}"/>
                  </a:ext>
                </a:extLst>
              </p:cNvPr>
              <p:cNvSpPr txBox="1"/>
              <p:nvPr/>
            </p:nvSpPr>
            <p:spPr>
              <a:xfrm>
                <a:off x="7699358" y="5507374"/>
                <a:ext cx="4592539" cy="1350626"/>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sup>
                        <m:r>
                          <a:rPr lang="ru-RU" b="0" i="1" smtClean="0">
                            <a:latin typeface="Cambria Math" panose="02040503050406030204" pitchFamily="18" charset="0"/>
                            <a:cs typeface="Times New Roman" panose="02020603050405020304" pitchFamily="18" charset="0"/>
                          </a:rPr>
                          <m:t>1</m:t>
                        </m:r>
                      </m:sup>
                    </m:sSup>
                  </m:oMath>
                </a14:m>
                <a:r>
                  <a:rPr lang="en-US" dirty="0">
                    <a:latin typeface="Times New Roman" panose="02020603050405020304" pitchFamily="18" charset="0"/>
                    <a:cs typeface="Times New Roman" panose="02020603050405020304" pitchFamily="18" charset="0"/>
                  </a:rPr>
                  <a:t>Optical path about </a:t>
                </a:r>
                <a:r>
                  <a:rPr lang="ru-RU" dirty="0">
                    <a:latin typeface="Times New Roman" panose="02020603050405020304" pitchFamily="18" charset="0"/>
                    <a:cs typeface="Times New Roman" panose="02020603050405020304" pitchFamily="18" charset="0"/>
                  </a:rPr>
                  <a:t>6 </a:t>
                </a:r>
                <a:r>
                  <a:rPr lang="en-US" dirty="0">
                    <a:latin typeface="Times New Roman" panose="02020603050405020304" pitchFamily="18" charset="0"/>
                    <a:cs typeface="Times New Roman" panose="02020603050405020304" pitchFamily="18" charset="0"/>
                  </a:rPr>
                  <a:t>m,</a:t>
                </a:r>
                <a:endParaRPr lang="ru-RU" dirty="0">
                  <a:latin typeface="Times New Roman" panose="02020603050405020304" pitchFamily="18" charset="0"/>
                  <a:cs typeface="Times New Roman" panose="02020603050405020304" pitchFamily="18" charset="0"/>
                </a:endParaRPr>
              </a:p>
              <a:p>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sup>
                        <m:r>
                          <a:rPr lang="ru-RU" b="0" i="1" smtClean="0">
                            <a:latin typeface="Cambria Math" panose="02040503050406030204" pitchFamily="18" charset="0"/>
                            <a:cs typeface="Times New Roman" panose="02020603050405020304" pitchFamily="18" charset="0"/>
                          </a:rPr>
                          <m:t>2</m:t>
                        </m:r>
                      </m:sup>
                    </m:sSup>
                    <m:r>
                      <a:rPr lang="ru-RU" i="1">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Optical scheme with one MCT TE detector</a:t>
                </a:r>
              </a:p>
              <a:p>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sup>
                        <m:r>
                          <a:rPr lang="ru-RU" b="0" i="1" smtClean="0">
                            <a:latin typeface="Cambria Math" panose="02040503050406030204" pitchFamily="18" charset="0"/>
                            <a:cs typeface="Times New Roman" panose="02020603050405020304" pitchFamily="18" charset="0"/>
                          </a:rPr>
                          <m:t>3</m:t>
                        </m:r>
                      </m:sup>
                    </m:sSup>
                  </m:oMath>
                </a14:m>
                <a:r>
                  <a:rPr lang="en-US" dirty="0">
                    <a:latin typeface="Times New Roman" panose="02020603050405020304" pitchFamily="18" charset="0"/>
                    <a:cs typeface="Times New Roman" panose="02020603050405020304" pitchFamily="18" charset="0"/>
                  </a:rPr>
                  <a:t> detection method – Pearson correlation</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B6A3D3BA-48C8-49F1-A663-483B48F0128F}"/>
                  </a:ext>
                </a:extLst>
              </p:cNvPr>
              <p:cNvSpPr txBox="1">
                <a:spLocks noRot="1" noChangeAspect="1" noMove="1" noResize="1" noEditPoints="1" noAdjustHandles="1" noChangeArrowheads="1" noChangeShapeType="1" noTextEdit="1"/>
              </p:cNvSpPr>
              <p:nvPr/>
            </p:nvSpPr>
            <p:spPr>
              <a:xfrm>
                <a:off x="7699358" y="5507374"/>
                <a:ext cx="4592539" cy="1350626"/>
              </a:xfrm>
              <a:prstGeom prst="rect">
                <a:avLst/>
              </a:prstGeom>
              <a:blipFill>
                <a:blip r:embed="rId8"/>
                <a:stretch>
                  <a:fillRect/>
                </a:stretch>
              </a:blipFill>
            </p:spPr>
            <p:txBody>
              <a:bodyPr/>
              <a:lstStyle/>
              <a:p>
                <a:r>
                  <a:rPr lang="ru-RU">
                    <a:noFill/>
                  </a:rPr>
                  <a:t> </a:t>
                </a:r>
              </a:p>
            </p:txBody>
          </p:sp>
        </mc:Fallback>
      </mc:AlternateContent>
      <p:sp>
        <p:nvSpPr>
          <p:cNvPr id="36" name="TextBox 35">
            <a:extLst>
              <a:ext uri="{FF2B5EF4-FFF2-40B4-BE49-F238E27FC236}">
                <a16:creationId xmlns:a16="http://schemas.microsoft.com/office/drawing/2014/main" id="{BBC46D85-DE3F-4DEF-86D8-D285854C622A}"/>
              </a:ext>
            </a:extLst>
          </p:cNvPr>
          <p:cNvSpPr txBox="1"/>
          <p:nvPr/>
        </p:nvSpPr>
        <p:spPr>
          <a:xfrm>
            <a:off x="7513885" y="3810297"/>
            <a:ext cx="4350075"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Way to increase sensitivity</a:t>
            </a:r>
            <a:endParaRPr lang="ru-RU"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Optical path length up to</a:t>
            </a:r>
            <a:r>
              <a:rPr lang="ru-RU" dirty="0">
                <a:latin typeface="Times New Roman" panose="02020603050405020304" pitchFamily="18" charset="0"/>
                <a:cs typeface="Times New Roman" panose="02020603050405020304" pitchFamily="18" charset="0"/>
              </a:rPr>
              <a:t> 76 </a:t>
            </a:r>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a:t>
            </a:r>
          </a:p>
          <a:p>
            <a:pPr marL="285750" indent="-285750">
              <a:buFontTx/>
              <a:buChar char="-"/>
            </a:pPr>
            <a:r>
              <a:rPr lang="en-US" dirty="0">
                <a:latin typeface="Times New Roman" panose="02020603050405020304" pitchFamily="18" charset="0"/>
                <a:cs typeface="Times New Roman" panose="02020603050405020304" pitchFamily="18" charset="0"/>
              </a:rPr>
              <a:t>Using reference photodetector</a:t>
            </a:r>
            <a:r>
              <a:rPr lang="ru-RU" dirty="0">
                <a:latin typeface="Times New Roman" panose="02020603050405020304" pitchFamily="18" charset="0"/>
                <a:cs typeface="Times New Roman" panose="02020603050405020304" pitchFamily="18" charset="0"/>
              </a:rPr>
              <a:t>;</a:t>
            </a:r>
          </a:p>
          <a:p>
            <a:pPr marL="285750" indent="-285750">
              <a:buFontTx/>
              <a:buChar char="-"/>
            </a:pPr>
            <a:r>
              <a:rPr lang="en-US" dirty="0">
                <a:latin typeface="Times New Roman" panose="02020603050405020304" pitchFamily="18" charset="0"/>
                <a:cs typeface="Times New Roman" panose="02020603050405020304" pitchFamily="18" charset="0"/>
              </a:rPr>
              <a:t>Sensitivity up to</a:t>
            </a:r>
            <a:r>
              <a:rPr lang="ru-RU" dirty="0">
                <a:latin typeface="Times New Roman" panose="02020603050405020304" pitchFamily="18" charset="0"/>
                <a:cs typeface="Times New Roman" panose="02020603050405020304" pitchFamily="18" charset="0"/>
              </a:rPr>
              <a:t> </a:t>
            </a:r>
            <a:r>
              <a:rPr lang="ru-RU" b="1" dirty="0">
                <a:solidFill>
                  <a:srgbClr val="FF0000"/>
                </a:solidFill>
                <a:latin typeface="Times New Roman" panose="02020603050405020304" pitchFamily="18" charset="0"/>
                <a:cs typeface="Times New Roman" panose="02020603050405020304" pitchFamily="18" charset="0"/>
              </a:rPr>
              <a:t>100-10 </a:t>
            </a:r>
            <a:r>
              <a:rPr lang="en-US" b="1" dirty="0">
                <a:solidFill>
                  <a:srgbClr val="FF0000"/>
                </a:solidFill>
                <a:latin typeface="Times New Roman" panose="02020603050405020304" pitchFamily="18" charset="0"/>
                <a:cs typeface="Times New Roman" panose="02020603050405020304" pitchFamily="18" charset="0"/>
              </a:rPr>
              <a:t>ppb</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8AC9F78-C08D-4BE2-9425-C21C34BD236E}"/>
              </a:ext>
            </a:extLst>
          </p:cNvPr>
          <p:cNvSpPr txBox="1"/>
          <p:nvPr/>
        </p:nvSpPr>
        <p:spPr>
          <a:xfrm>
            <a:off x="3323525" y="3003572"/>
            <a:ext cx="435006"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а)</a:t>
            </a:r>
          </a:p>
        </p:txBody>
      </p:sp>
      <p:sp>
        <p:nvSpPr>
          <p:cNvPr id="38" name="TextBox 37">
            <a:extLst>
              <a:ext uri="{FF2B5EF4-FFF2-40B4-BE49-F238E27FC236}">
                <a16:creationId xmlns:a16="http://schemas.microsoft.com/office/drawing/2014/main" id="{3A789357-B84A-48EC-95A3-C64E75ED5E8A}"/>
              </a:ext>
            </a:extLst>
          </p:cNvPr>
          <p:cNvSpPr txBox="1"/>
          <p:nvPr/>
        </p:nvSpPr>
        <p:spPr>
          <a:xfrm>
            <a:off x="6834932" y="3015642"/>
            <a:ext cx="43500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r>
              <a:rPr lang="ru-RU" dirty="0">
                <a:latin typeface="Times New Roman" panose="02020603050405020304" pitchFamily="18" charset="0"/>
                <a:cs typeface="Times New Roman" panose="02020603050405020304" pitchFamily="18" charset="0"/>
              </a:rPr>
              <a:t>)</a:t>
            </a:r>
          </a:p>
        </p:txBody>
      </p:sp>
      <p:sp>
        <p:nvSpPr>
          <p:cNvPr id="39" name="TextBox 38">
            <a:extLst>
              <a:ext uri="{FF2B5EF4-FFF2-40B4-BE49-F238E27FC236}">
                <a16:creationId xmlns:a16="http://schemas.microsoft.com/office/drawing/2014/main" id="{9011ECFB-2491-4A95-8F4C-84A045D6B794}"/>
              </a:ext>
            </a:extLst>
          </p:cNvPr>
          <p:cNvSpPr txBox="1"/>
          <p:nvPr/>
        </p:nvSpPr>
        <p:spPr>
          <a:xfrm>
            <a:off x="327696" y="6420271"/>
            <a:ext cx="694224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Relations between signal to noise ratio and concentrations (ppm) in measured spectra</a:t>
            </a:r>
            <a:endParaRPr lang="ru-RU" sz="1400"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039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0A0E8184-6582-4D8D-A2D7-DE3B577C4998}"/>
              </a:ext>
            </a:extLst>
          </p:cNvPr>
          <p:cNvSpPr>
            <a:spLocks noGrp="1"/>
          </p:cNvSpPr>
          <p:nvPr>
            <p:ph type="title"/>
          </p:nvPr>
        </p:nvSpPr>
        <p:spPr>
          <a:xfrm>
            <a:off x="838200" y="365126"/>
            <a:ext cx="10515600" cy="810532"/>
          </a:xfrm>
        </p:spPr>
        <p:txBody>
          <a:bodyPr>
            <a:normAutofit/>
          </a:bodyPr>
          <a:lstStyle/>
          <a:p>
            <a:pPr algn="ctr"/>
            <a:r>
              <a:rPr lang="en-US" sz="3600" b="1" dirty="0">
                <a:latin typeface="Times New Roman" panose="02020603050405020304" pitchFamily="18" charset="0"/>
                <a:cs typeface="Times New Roman" panose="02020603050405020304" pitchFamily="18" charset="0"/>
              </a:rPr>
              <a:t>Bayesian estimation for spectral analysis</a:t>
            </a:r>
            <a:endParaRPr lang="ru-RU"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78B77B-536C-4FAC-AF55-36FE35D09340}"/>
              </a:ext>
            </a:extLst>
          </p:cNvPr>
          <p:cNvSpPr txBox="1"/>
          <p:nvPr/>
        </p:nvSpPr>
        <p:spPr>
          <a:xfrm>
            <a:off x="3412503" y="1438323"/>
            <a:ext cx="8069344"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where </a:t>
            </a:r>
            <a:r>
              <a:rPr lang="en-US" b="1" i="1"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the matrix of the system with dimension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the desired column vector of the mixture components' concentrations with dimension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 spectrum of the mixture written as a column vector with dimension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D611FED-2698-42F4-989C-CED608CBEB1B}"/>
                  </a:ext>
                </a:extLst>
              </p:cNvPr>
              <p:cNvSpPr txBox="1"/>
              <p:nvPr/>
            </p:nvSpPr>
            <p:spPr>
              <a:xfrm>
                <a:off x="1087033" y="1498710"/>
                <a:ext cx="1947007" cy="6155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400" b="1" i="1" dirty="0" smtClean="0">
                          <a:latin typeface="Cambria Math" panose="02040503050406030204" pitchFamily="18" charset="0"/>
                          <a:cs typeface="Times New Roman" panose="02020603050405020304" pitchFamily="18" charset="0"/>
                        </a:rPr>
                        <m:t>𝑾</m:t>
                      </m:r>
                      <m:r>
                        <a:rPr lang="en-US" sz="3400" i="1" dirty="0" err="1">
                          <a:latin typeface="Cambria Math" panose="02040503050406030204" pitchFamily="18" charset="0"/>
                          <a:cs typeface="Times New Roman" panose="02020603050405020304" pitchFamily="18" charset="0"/>
                        </a:rPr>
                        <m:t>𝑐</m:t>
                      </m:r>
                      <m:r>
                        <a:rPr lang="en-US" sz="3400" i="1" dirty="0">
                          <a:latin typeface="Cambria Math" panose="02040503050406030204" pitchFamily="18" charset="0"/>
                          <a:cs typeface="Times New Roman" panose="02020603050405020304" pitchFamily="18" charset="0"/>
                        </a:rPr>
                        <m:t> = </m:t>
                      </m:r>
                      <m:r>
                        <a:rPr lang="en-US" sz="3400" i="1" dirty="0">
                          <a:latin typeface="Cambria Math" panose="02040503050406030204" pitchFamily="18" charset="0"/>
                          <a:cs typeface="Times New Roman" panose="02020603050405020304" pitchFamily="18" charset="0"/>
                        </a:rPr>
                        <m:t>𝑦</m:t>
                      </m:r>
                    </m:oMath>
                  </m:oMathPara>
                </a14:m>
                <a:endParaRPr lang="ru-RU" sz="3400" i="1"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D611FED-2698-42F4-989C-CED608CBEB1B}"/>
                  </a:ext>
                </a:extLst>
              </p:cNvPr>
              <p:cNvSpPr txBox="1">
                <a:spLocks noRot="1" noChangeAspect="1" noMove="1" noResize="1" noEditPoints="1" noAdjustHandles="1" noChangeArrowheads="1" noChangeShapeType="1" noTextEdit="1"/>
              </p:cNvSpPr>
              <p:nvPr/>
            </p:nvSpPr>
            <p:spPr>
              <a:xfrm>
                <a:off x="1087033" y="1498710"/>
                <a:ext cx="1947007" cy="615553"/>
              </a:xfrm>
              <a:prstGeom prst="rect">
                <a:avLst/>
              </a:prstGeom>
              <a:blipFill>
                <a:blip r:embed="rId4"/>
                <a:stretch>
                  <a:fillRect/>
                </a:stretch>
              </a:blipFill>
            </p:spPr>
            <p:txBody>
              <a:bodyPr/>
              <a:lstStyle/>
              <a:p>
                <a:r>
                  <a:rPr lang="ru-RU">
                    <a:noFill/>
                  </a:rPr>
                  <a:t> </a:t>
                </a:r>
              </a:p>
            </p:txBody>
          </p:sp>
        </mc:Fallback>
      </mc:AlternateContent>
      <p:sp>
        <p:nvSpPr>
          <p:cNvPr id="7" name="TextBox 6">
            <a:extLst>
              <a:ext uri="{FF2B5EF4-FFF2-40B4-BE49-F238E27FC236}">
                <a16:creationId xmlns:a16="http://schemas.microsoft.com/office/drawing/2014/main" id="{1931A1D9-455C-495D-80AD-D939366AAA03}"/>
              </a:ext>
            </a:extLst>
          </p:cNvPr>
          <p:cNvSpPr txBox="1"/>
          <p:nvPr/>
        </p:nvSpPr>
        <p:spPr>
          <a:xfrm>
            <a:off x="5113759" y="2799913"/>
            <a:ext cx="1927131"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Conclusions:</a:t>
            </a:r>
            <a:endParaRPr lang="ru-RU" sz="2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17D013-3756-4BAB-828A-A7C29823C98D}"/>
              </a:ext>
            </a:extLst>
          </p:cNvPr>
          <p:cNvSpPr txBox="1"/>
          <p:nvPr/>
        </p:nvSpPr>
        <p:spPr>
          <a:xfrm>
            <a:off x="3412503" y="5173455"/>
            <a:ext cx="6394699"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Then the Bayesian estimation for correlations</a:t>
            </a:r>
            <a:endParaRPr lang="ru-RU" sz="2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54F0456-08BB-4400-B1B9-72012C872F93}"/>
              </a:ext>
            </a:extLst>
          </p:cNvPr>
          <p:cNvSpPr txBox="1"/>
          <p:nvPr/>
        </p:nvSpPr>
        <p:spPr>
          <a:xfrm>
            <a:off x="9580217" y="5959378"/>
            <a:ext cx="4539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C7B4400-B1FB-4BFA-83FD-EA150C765912}"/>
              </a:ext>
            </a:extLst>
          </p:cNvPr>
          <p:cNvSpPr txBox="1"/>
          <p:nvPr/>
        </p:nvSpPr>
        <p:spPr>
          <a:xfrm>
            <a:off x="314325" y="3429001"/>
            <a:ext cx="11167522" cy="1463029"/>
          </a:xfrm>
          <a:prstGeom prst="rect">
            <a:avLst/>
          </a:prstGeom>
          <a:noFill/>
        </p:spPr>
        <p:txBody>
          <a:bodyPr wrap="square" rtlCol="0">
            <a:spAutoFit/>
          </a:bodyPr>
          <a:lstStyle/>
          <a:p>
            <a:pPr marL="342900" indent="-342900">
              <a:lnSpc>
                <a:spcPct val="107000"/>
              </a:lnSpc>
              <a:spcAft>
                <a:spcPts val="80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measurement noise vector ξ is subject to the normal distribution, uncorrelated with the measured signal, and has zero average value and correlation matrix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priori distribution of the desired vector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also normal to some mean value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correlation matrix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Correlation matrices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ξ</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are reversible (matrices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ξ</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exists).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Прямоугольник 10">
                <a:extLst>
                  <a:ext uri="{FF2B5EF4-FFF2-40B4-BE49-F238E27FC236}">
                    <a16:creationId xmlns:a16="http://schemas.microsoft.com/office/drawing/2014/main" id="{5A70FDF7-386D-436D-B084-1F34BCAB8A9B}"/>
                  </a:ext>
                </a:extLst>
              </p:cNvPr>
              <p:cNvSpPr/>
              <p:nvPr/>
            </p:nvSpPr>
            <p:spPr>
              <a:xfrm>
                <a:off x="3783920" y="5858158"/>
                <a:ext cx="5059590" cy="4801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1">
                              <a:latin typeface="Cambria Math" panose="02040503050406030204" pitchFamily="18" charset="0"/>
                            </a:rPr>
                            <m:t>𝐵</m:t>
                          </m:r>
                        </m:sub>
                      </m:sSub>
                      <m:r>
                        <a:rPr lang="ru-RU" i="0">
                          <a:latin typeface="Cambria Math" panose="02040503050406030204" pitchFamily="18" charset="0"/>
                        </a:rPr>
                        <m:t>=</m:t>
                      </m:r>
                      <m:sSup>
                        <m:sSupPr>
                          <m:ctrlPr>
                            <a:rPr lang="ru-RU" i="1">
                              <a:latin typeface="Cambria Math" panose="02040503050406030204" pitchFamily="18" charset="0"/>
                            </a:rPr>
                          </m:ctrlPr>
                        </m:sSupPr>
                        <m:e>
                          <m:d>
                            <m:dPr>
                              <m:ctrlPr>
                                <a:rPr lang="ru-RU" i="1">
                                  <a:latin typeface="Cambria Math" panose="02040503050406030204" pitchFamily="18" charset="0"/>
                                </a:rPr>
                              </m:ctrlPr>
                            </m:dPr>
                            <m:e>
                              <m:sSubSup>
                                <m:sSubSupPr>
                                  <m:ctrlPr>
                                    <a:rPr lang="ru-RU" i="1">
                                      <a:latin typeface="Cambria Math" panose="02040503050406030204" pitchFamily="18" charset="0"/>
                                    </a:rPr>
                                  </m:ctrlPr>
                                </m:sSubSupPr>
                                <m:e>
                                  <m:r>
                                    <a:rPr lang="ru-RU" i="1">
                                      <a:latin typeface="Cambria Math" panose="02040503050406030204" pitchFamily="18" charset="0"/>
                                    </a:rPr>
                                    <m:t>𝑁</m:t>
                                  </m:r>
                                </m:e>
                                <m:sub>
                                  <m:r>
                                    <a:rPr lang="ru-RU" i="0">
                                      <a:latin typeface="Cambria Math" panose="02040503050406030204" pitchFamily="18" charset="0"/>
                                    </a:rPr>
                                    <m:t>0</m:t>
                                  </m:r>
                                </m:sub>
                                <m:sup>
                                  <m:r>
                                    <a:rPr lang="ru-RU" i="0">
                                      <a:latin typeface="Cambria Math" panose="02040503050406030204" pitchFamily="18" charset="0"/>
                                    </a:rPr>
                                    <m:t>−1</m:t>
                                  </m:r>
                                </m:sup>
                              </m:sSubSup>
                              <m:r>
                                <a:rPr lang="ru-RU" i="0">
                                  <a:latin typeface="Cambria Math" panose="02040503050406030204" pitchFamily="18" charset="0"/>
                                </a:rPr>
                                <m:t>+</m:t>
                              </m:r>
                              <m:sSup>
                                <m:sSupPr>
                                  <m:ctrlPr>
                                    <a:rPr lang="ru-RU" i="1">
                                      <a:latin typeface="Cambria Math" panose="02040503050406030204" pitchFamily="18" charset="0"/>
                                    </a:rPr>
                                  </m:ctrlPr>
                                </m:sSupPr>
                                <m:e>
                                  <m:r>
                                    <a:rPr lang="ru-RU" i="1">
                                      <a:latin typeface="Cambria Math" panose="02040503050406030204" pitchFamily="18" charset="0"/>
                                    </a:rPr>
                                    <m:t>𝑊</m:t>
                                  </m:r>
                                </m:e>
                                <m:sup>
                                  <m:r>
                                    <a:rPr lang="ru-RU" i="1">
                                      <a:latin typeface="Cambria Math" panose="02040503050406030204" pitchFamily="18" charset="0"/>
                                    </a:rPr>
                                    <m:t>𝑇</m:t>
                                  </m:r>
                                </m:sup>
                              </m:sSup>
                              <m:sSubSup>
                                <m:sSubSupPr>
                                  <m:ctrlPr>
                                    <a:rPr lang="ru-RU" i="1">
                                      <a:latin typeface="Cambria Math" panose="02040503050406030204" pitchFamily="18" charset="0"/>
                                    </a:rPr>
                                  </m:ctrlPr>
                                </m:sSubSupPr>
                                <m:e>
                                  <m:r>
                                    <a:rPr lang="ru-RU" i="1">
                                      <a:latin typeface="Cambria Math" panose="02040503050406030204" pitchFamily="18" charset="0"/>
                                    </a:rPr>
                                    <m:t>𝑉</m:t>
                                  </m:r>
                                </m:e>
                                <m:sub>
                                  <m:r>
                                    <a:rPr lang="ru-RU" i="1">
                                      <a:latin typeface="Cambria Math" panose="02040503050406030204" pitchFamily="18" charset="0"/>
                                    </a:rPr>
                                    <m:t>𝜉</m:t>
                                  </m:r>
                                </m:sub>
                                <m:sup>
                                  <m:r>
                                    <a:rPr lang="ru-RU" i="0">
                                      <a:latin typeface="Cambria Math" panose="02040503050406030204" pitchFamily="18" charset="0"/>
                                    </a:rPr>
                                    <m:t>−1</m:t>
                                  </m:r>
                                </m:sup>
                              </m:sSubSup>
                              <m:r>
                                <a:rPr lang="ru-RU" i="1">
                                  <a:latin typeface="Cambria Math" panose="02040503050406030204" pitchFamily="18" charset="0"/>
                                </a:rPr>
                                <m:t>𝑊</m:t>
                              </m:r>
                            </m:e>
                          </m:d>
                        </m:e>
                        <m:sup>
                          <m:r>
                            <a:rPr lang="ru-RU" i="0">
                              <a:latin typeface="Cambria Math" panose="02040503050406030204" pitchFamily="18" charset="0"/>
                            </a:rPr>
                            <m:t>−1</m:t>
                          </m:r>
                        </m:sup>
                      </m:sSup>
                      <m:sSup>
                        <m:sSupPr>
                          <m:ctrlPr>
                            <a:rPr lang="ru-RU" i="1">
                              <a:latin typeface="Cambria Math" panose="02040503050406030204" pitchFamily="18" charset="0"/>
                            </a:rPr>
                          </m:ctrlPr>
                        </m:sSupPr>
                        <m:e>
                          <m:d>
                            <m:dPr>
                              <m:ctrlPr>
                                <a:rPr lang="ru-RU" i="1">
                                  <a:latin typeface="Cambria Math" panose="02040503050406030204" pitchFamily="18" charset="0"/>
                                </a:rPr>
                              </m:ctrlPr>
                            </m:dPr>
                            <m:e>
                              <m:sSup>
                                <m:sSupPr>
                                  <m:ctrlPr>
                                    <a:rPr lang="ru-RU" i="1">
                                      <a:latin typeface="Cambria Math" panose="02040503050406030204" pitchFamily="18" charset="0"/>
                                    </a:rPr>
                                  </m:ctrlPr>
                                </m:sSupPr>
                                <m:e>
                                  <m:r>
                                    <a:rPr lang="ru-RU" i="1">
                                      <a:latin typeface="Cambria Math" panose="02040503050406030204" pitchFamily="18" charset="0"/>
                                    </a:rPr>
                                    <m:t>𝑊</m:t>
                                  </m:r>
                                </m:e>
                                <m:sup>
                                  <m:r>
                                    <a:rPr lang="ru-RU" i="1">
                                      <a:latin typeface="Cambria Math" panose="02040503050406030204" pitchFamily="18" charset="0"/>
                                    </a:rPr>
                                    <m:t>𝑇</m:t>
                                  </m:r>
                                </m:sup>
                              </m:sSup>
                              <m:sSubSup>
                                <m:sSubSupPr>
                                  <m:ctrlPr>
                                    <a:rPr lang="ru-RU" i="1">
                                      <a:latin typeface="Cambria Math" panose="02040503050406030204" pitchFamily="18" charset="0"/>
                                    </a:rPr>
                                  </m:ctrlPr>
                                </m:sSubSupPr>
                                <m:e>
                                  <m:r>
                                    <a:rPr lang="ru-RU" i="1">
                                      <a:latin typeface="Cambria Math" panose="02040503050406030204" pitchFamily="18" charset="0"/>
                                    </a:rPr>
                                    <m:t>𝑉</m:t>
                                  </m:r>
                                </m:e>
                                <m:sub>
                                  <m:r>
                                    <a:rPr lang="ru-RU" i="1">
                                      <a:latin typeface="Cambria Math" panose="02040503050406030204" pitchFamily="18" charset="0"/>
                                    </a:rPr>
                                    <m:t>𝜉</m:t>
                                  </m:r>
                                </m:sub>
                                <m:sup>
                                  <m:r>
                                    <a:rPr lang="ru-RU" i="0">
                                      <a:latin typeface="Cambria Math" panose="02040503050406030204" pitchFamily="18" charset="0"/>
                                    </a:rPr>
                                    <m:t>−1</m:t>
                                  </m:r>
                                </m:sup>
                              </m:sSubSup>
                              <m:r>
                                <a:rPr lang="ru-RU" i="1">
                                  <a:latin typeface="Cambria Math" panose="02040503050406030204" pitchFamily="18" charset="0"/>
                                </a:rPr>
                                <m:t>𝑦</m:t>
                              </m:r>
                              <m:r>
                                <a:rPr lang="ru-RU" i="0">
                                  <a:latin typeface="Cambria Math" panose="02040503050406030204" pitchFamily="18" charset="0"/>
                                </a:rPr>
                                <m:t>+</m:t>
                              </m:r>
                              <m:sSubSup>
                                <m:sSubSupPr>
                                  <m:ctrlPr>
                                    <a:rPr lang="ru-RU" i="1">
                                      <a:latin typeface="Cambria Math" panose="02040503050406030204" pitchFamily="18" charset="0"/>
                                    </a:rPr>
                                  </m:ctrlPr>
                                </m:sSubSupPr>
                                <m:e>
                                  <m:r>
                                    <a:rPr lang="ru-RU" i="1">
                                      <a:latin typeface="Cambria Math" panose="02040503050406030204" pitchFamily="18" charset="0"/>
                                    </a:rPr>
                                    <m:t>𝑁</m:t>
                                  </m:r>
                                </m:e>
                                <m:sub>
                                  <m:r>
                                    <a:rPr lang="ru-RU" i="0">
                                      <a:latin typeface="Cambria Math" panose="02040503050406030204" pitchFamily="18" charset="0"/>
                                    </a:rPr>
                                    <m:t>0</m:t>
                                  </m:r>
                                </m:sub>
                                <m:sup>
                                  <m:r>
                                    <a:rPr lang="ru-RU" i="0">
                                      <a:latin typeface="Cambria Math" panose="02040503050406030204" pitchFamily="18" charset="0"/>
                                    </a:rPr>
                                    <m:t>−1</m:t>
                                  </m:r>
                                </m:sup>
                              </m:sSubSup>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0">
                                      <a:latin typeface="Cambria Math" panose="02040503050406030204" pitchFamily="18" charset="0"/>
                                    </a:rPr>
                                    <m:t>0</m:t>
                                  </m:r>
                                </m:sub>
                              </m:sSub>
                            </m:e>
                          </m:d>
                        </m:e>
                        <m:sup>
                          <m:r>
                            <a:rPr lang="ru-RU" i="0">
                              <a:latin typeface="Cambria Math" panose="02040503050406030204" pitchFamily="18" charset="0"/>
                            </a:rPr>
                            <m:t>−1</m:t>
                          </m:r>
                        </m:sup>
                      </m:sSup>
                    </m:oMath>
                  </m:oMathPara>
                </a14:m>
                <a:endParaRPr lang="ru-RU" dirty="0"/>
              </a:p>
            </p:txBody>
          </p:sp>
        </mc:Choice>
        <mc:Fallback xmlns="">
          <p:sp>
            <p:nvSpPr>
              <p:cNvPr id="11" name="Прямоугольник 10">
                <a:extLst>
                  <a:ext uri="{FF2B5EF4-FFF2-40B4-BE49-F238E27FC236}">
                    <a16:creationId xmlns:a16="http://schemas.microsoft.com/office/drawing/2014/main" id="{5A70FDF7-386D-436D-B084-1F34BCAB8A9B}"/>
                  </a:ext>
                </a:extLst>
              </p:cNvPr>
              <p:cNvSpPr>
                <a:spLocks noRot="1" noChangeAspect="1" noMove="1" noResize="1" noEditPoints="1" noAdjustHandles="1" noChangeArrowheads="1" noChangeShapeType="1" noTextEdit="1"/>
              </p:cNvSpPr>
              <p:nvPr/>
            </p:nvSpPr>
            <p:spPr>
              <a:xfrm>
                <a:off x="3783920" y="5858158"/>
                <a:ext cx="5059590" cy="480196"/>
              </a:xfrm>
              <a:prstGeom prst="rect">
                <a:avLst/>
              </a:prstGeom>
              <a:blipFill>
                <a:blip r:embed="rId5"/>
                <a:stretch>
                  <a:fillRect b="-7595"/>
                </a:stretch>
              </a:blipFill>
            </p:spPr>
            <p:txBody>
              <a:bodyPr/>
              <a:lstStyle/>
              <a:p>
                <a:r>
                  <a:rPr lang="ru-RU">
                    <a:noFill/>
                  </a:rPr>
                  <a:t> </a:t>
                </a:r>
              </a:p>
            </p:txBody>
          </p:sp>
        </mc:Fallback>
      </mc:AlternateContent>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931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TM04033929[[fn=Сланец]]</Template>
  <TotalTime>244</TotalTime>
  <Words>1389</Words>
  <Application>Microsoft Office PowerPoint</Application>
  <PresentationFormat>Широкоэкранный</PresentationFormat>
  <Paragraphs>259</Paragraphs>
  <Slides>15</Slides>
  <Notes>0</Notes>
  <HiddenSlides>0</HiddenSlides>
  <MMClips>15</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Calibri</vt:lpstr>
      <vt:lpstr>Calisto MT</vt:lpstr>
      <vt:lpstr>Cambria Math</vt:lpstr>
      <vt:lpstr>Times New Roman</vt:lpstr>
      <vt:lpstr>Trebuchet MS</vt:lpstr>
      <vt:lpstr>Wingdings 2</vt:lpstr>
      <vt:lpstr>Сланец</vt:lpstr>
      <vt:lpstr>Machine learning applications for spectral analysis of human exhaled air for early diagnosis of diseases</vt:lpstr>
      <vt:lpstr>Research goal</vt:lpstr>
      <vt:lpstr>The relevance of research</vt:lpstr>
      <vt:lpstr>Some biomarkers in exhaled breath</vt:lpstr>
      <vt:lpstr>IR QC laser spectroscopy</vt:lpstr>
      <vt:lpstr>Optical unit of experimental setup for analysis of gas mixtures. Scheme with two photodetectors</vt:lpstr>
      <vt:lpstr>Sample Preparation </vt:lpstr>
      <vt:lpstr>Experimental results</vt:lpstr>
      <vt:lpstr>Bayesian estimation for spectral analysis</vt:lpstr>
      <vt:lpstr>Bayesian estimation</vt:lpstr>
      <vt:lpstr>Principal components analysis</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Possibilities of using machine learning for spectral analysis of human exhaled air for the possibility of early diagnosis of diseases</dc:title>
  <dc:creator>Лиза</dc:creator>
  <cp:lastModifiedBy>Лиза</cp:lastModifiedBy>
  <cp:revision>53</cp:revision>
  <dcterms:created xsi:type="dcterms:W3CDTF">2020-09-30T13:28:51Z</dcterms:created>
  <dcterms:modified xsi:type="dcterms:W3CDTF">2020-10-01T08:56:02Z</dcterms:modified>
</cp:coreProperties>
</file>